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3"/>
    <p:sldId id="284" r:id="rId4"/>
    <p:sldId id="285" r:id="rId5"/>
    <p:sldId id="257" r:id="rId6"/>
    <p:sldId id="272" r:id="rId7"/>
    <p:sldId id="288" r:id="rId8"/>
    <p:sldId id="258" r:id="rId9"/>
    <p:sldId id="273" r:id="rId10"/>
    <p:sldId id="259" r:id="rId11"/>
    <p:sldId id="260" r:id="rId12"/>
    <p:sldId id="261" r:id="rId14"/>
    <p:sldId id="289" r:id="rId15"/>
    <p:sldId id="290" r:id="rId16"/>
    <p:sldId id="267" r:id="rId17"/>
  </p:sldIdLst>
  <p:sldSz cx="18288000" cy="10287000"/>
  <p:notesSz cx="6858000" cy="9144000"/>
  <p:embeddedFontLst>
    <p:embeddedFont>
      <p:font typeface="Baloo" panose="03080902040302020200"/>
      <p:regular r:id="rId22"/>
    </p:embeddedFont>
    <p:embeddedFont>
      <p:font typeface="Clear Sans Regular" panose="020B0503030202020304"/>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ng"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AEF"/>
    <a:srgbClr val="7D8AAB"/>
    <a:srgbClr val="FF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31"/>
        <p:guide pos="283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7T10:58:33.076" idx="1">
    <p:pos x="10" y="10"/>
    <p:text/>
  </p:cm>
</p:cmLst>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410D7BD-64A5-4C2C-B0E9-6728C6DACB59}" type="doc">
      <dgm:prSet loTypeId="matrix" loCatId="matrix" qsTypeId="urn:microsoft.com/office/officeart/2005/8/quickstyle/simple3" qsCatId="simple" csTypeId="urn:microsoft.com/office/officeart/2005/8/colors/accent6_3" csCatId="accent1" phldr="0"/>
      <dgm:spPr/>
      <dgm:t>
        <a:bodyPr/>
        <a:p>
          <a:endParaRPr lang="en-US"/>
        </a:p>
      </dgm:t>
    </dgm:pt>
    <dgm:pt modelId="{C8B3296C-ECE1-441C-A1A9-0952E3F0D656}">
      <dgm:prSet phldrT="[Text]" phldr="0" custT="0"/>
      <dgm:spPr/>
      <dgm:t>
        <a:bodyPr vert="horz" wrap="square"/>
        <a:p>
          <a:pPr>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sách:</a:t>
          </a:r>
          <a:r>
            <a:rPr lang="en-US">
              <a:latin typeface="Times New Roman" panose="02020603050405020304" charset="0"/>
              <a:cs typeface="Times New Roman" panose="02020603050405020304" charset="0"/>
              <a:sym typeface="+mn-ea"/>
            </a:rPr>
            <a:t> Ứng dụng web sẽ cung cấp chức năng quản lý thông tin sách, cho phép cập nhật, thêm mới, chỉnh sửa và xóa sách từ cơ sở dữ liệu. Thông tin sách bao gồm tên sách, tác giả, năm xuất bản, thể loại, và mô tả.</a:t>
          </a:r>
          <a:r>
            <a:rPr lang="en-US">
              <a:latin typeface="Times New Roman" panose="02020603050405020304" charset="0"/>
              <a:cs typeface="Times New Roman" panose="02020603050405020304" charset="0"/>
            </a:rPr>
            <a:t/>
          </a:r>
          <a:endParaRPr lang="en-US">
            <a:latin typeface="Times New Roman" panose="02020603050405020304" charset="0"/>
            <a:cs typeface="Times New Roman" panose="02020603050405020304" charset="0"/>
          </a:endParaRPr>
        </a:p>
        <a:p>
          <a:pPr>
            <a:lnSpc>
              <a:spcPct val="100000"/>
            </a:lnSpc>
            <a:spcBef>
              <a:spcPct val="0"/>
            </a:spcBef>
            <a:spcAft>
              <a:spcPct val="35000"/>
            </a:spcAft>
          </a:pPr>
          <a:r>
            <a:rPr lang="en-US"/>
            <a:t/>
          </a:r>
          <a:endParaRPr lang="en-US"/>
        </a:p>
      </dgm:t>
    </dgm:pt>
    <dgm:pt modelId="{0FE6BD2A-1536-4C79-8D6D-8EF7FB1B7E73}" cxnId="{570A541A-3731-4E51-943F-990AE76D9F3A}" type="parTrans">
      <dgm:prSet/>
      <dgm:spPr/>
      <dgm:t>
        <a:bodyPr/>
        <a:p>
          <a:endParaRPr lang="en-US"/>
        </a:p>
      </dgm:t>
    </dgm:pt>
    <dgm:pt modelId="{778EE8AA-5DBE-4924-98EE-0C978FD4E20B}" cxnId="{570A541A-3731-4E51-943F-990AE76D9F3A}" type="sibTrans">
      <dgm:prSet/>
      <dgm:spPr/>
      <dgm:t>
        <a:bodyPr/>
        <a:p>
          <a:endParaRPr lang="en-US"/>
        </a:p>
      </dgm:t>
    </dgm:pt>
    <dgm:pt modelId="{2723D931-37E1-4024-865B-F872F6215E38}">
      <dgm:prSet phldrT="[Text]" phldr="0" custT="0"/>
      <dgm:spPr/>
      <dgm:t>
        <a:bodyPr vert="horz" wrap="square"/>
        <a:p>
          <a:pPr>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kho sách:</a:t>
          </a:r>
          <a:r>
            <a:rPr lang="en-US">
              <a:latin typeface="Times New Roman" panose="02020603050405020304" charset="0"/>
              <a:cs typeface="Times New Roman" panose="02020603050405020304" charset="0"/>
              <a:sym typeface="+mn-ea"/>
            </a:rPr>
            <a:t> Ứng dụng sẽ theo dõi số lượng sách có sẵn trong kho và cập nhật số lượng khi có đơn hàng mới hoặc nhập thêm sách từ nhà cung cấp. Nó cũng cung cấp chức năng hiển thị số lượng sách còn lại trong kho và cảnh báo khi sách sắp hết.</a:t>
          </a:r>
          <a:r>
            <a:rPr lang="en-US"/>
            <a:t/>
          </a:r>
          <a:endParaRPr lang="en-US"/>
        </a:p>
      </dgm:t>
    </dgm:pt>
    <dgm:pt modelId="{0F1AED26-B47C-4653-A71E-EF4869D597EC}" cxnId="{2DA8EF3D-8D3F-43E9-8302-054F821F2A9B}" type="parTrans">
      <dgm:prSet/>
      <dgm:spPr/>
      <dgm:t>
        <a:bodyPr/>
        <a:p>
          <a:endParaRPr lang="en-US"/>
        </a:p>
      </dgm:t>
    </dgm:pt>
    <dgm:pt modelId="{E0B5842F-8280-4DDE-A6F9-65D34B54048F}" cxnId="{2DA8EF3D-8D3F-43E9-8302-054F821F2A9B}" type="sibTrans">
      <dgm:prSet/>
      <dgm:spPr/>
      <dgm:t>
        <a:bodyPr/>
        <a:p>
          <a:endParaRPr lang="en-US"/>
        </a:p>
      </dgm:t>
    </dgm:pt>
    <dgm:pt modelId="{6C8FA182-2902-4BB3-9D50-00202B6153CE}">
      <dgm:prSet phldrT="[Text]" phldr="0" custT="0"/>
      <dgm:spPr/>
      <dgm:t>
        <a:bodyPr vert="horz" wrap="square"/>
        <a:p>
          <a:pPr>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đơn hàng: </a:t>
          </a:r>
          <a:r>
            <a:rPr lang="en-US">
              <a:latin typeface="Times New Roman" panose="02020603050405020304" charset="0"/>
              <a:cs typeface="Times New Roman" panose="02020603050405020304" charset="0"/>
              <a:sym typeface="+mn-ea"/>
            </a:rPr>
            <a:t>Hệ thống sẽ hỗ trợ quản lý đơn hàng từ khách hàng, bao gồm chức năng tạo mới đơn hàng, ghi nhận thông tin khách hàng, cập nhật trạng thái của đơn hàng và hiển thị danh sách các đơn hàng đã được xử lý.</a:t>
          </a:r>
          <a:r>
            <a:rPr lang="en-US"/>
            <a:t/>
          </a:r>
          <a:endParaRPr lang="en-US"/>
        </a:p>
      </dgm:t>
    </dgm:pt>
    <dgm:pt modelId="{A15E8213-C555-4C15-804E-9BE04AF6FB32}" cxnId="{22B12857-BB86-4E2E-8880-17E3D2583BAC}" type="parTrans">
      <dgm:prSet/>
      <dgm:spPr/>
      <dgm:t>
        <a:bodyPr/>
        <a:p>
          <a:endParaRPr lang="en-US"/>
        </a:p>
      </dgm:t>
    </dgm:pt>
    <dgm:pt modelId="{D80C072E-DBE2-425E-9F55-D9033CD54D87}" cxnId="{22B12857-BB86-4E2E-8880-17E3D2583BAC}" type="sibTrans">
      <dgm:prSet/>
      <dgm:spPr/>
      <dgm:t>
        <a:bodyPr/>
        <a:p>
          <a:endParaRPr lang="en-US"/>
        </a:p>
      </dgm:t>
    </dgm:pt>
    <dgm:pt modelId="{058A1442-1BB3-464B-B2D5-E61365D31867}">
      <dgm:prSet phldrT="[Text]" phldr="0" custT="0"/>
      <dgm:spPr/>
      <dgm:t>
        <a:bodyPr vert="horz" wrap="square"/>
        <a:p>
          <a:pPr>
            <a:lnSpc>
              <a:spcPct val="100000"/>
            </a:lnSpc>
            <a:spcBef>
              <a:spcPct val="0"/>
            </a:spcBef>
            <a:spcAft>
              <a:spcPct val="35000"/>
            </a:spcAft>
          </a:pPr>
          <a:r>
            <a:rPr lang="en-US" b="1">
              <a:latin typeface="Times New Roman" panose="02020603050405020304" charset="0"/>
              <a:cs typeface="Times New Roman" panose="02020603050405020304" charset="0"/>
              <a:sym typeface="+mn-ea"/>
            </a:rPr>
            <a:t>Tìm kiếm sách: </a:t>
          </a:r>
          <a:r>
            <a:rPr lang="en-US">
              <a:latin typeface="Times New Roman" panose="02020603050405020304" charset="0"/>
              <a:cs typeface="Times New Roman" panose="02020603050405020304" charset="0"/>
              <a:sym typeface="+mn-ea"/>
            </a:rPr>
            <a:t>Ứng dụng cần cung cấp khả năng tìm kiếm sách dựa trên tiêu chí như tên sách, tác giả, thể loại hoặc từ khóa liên quan.</a:t>
          </a:r>
          <a:r>
            <a:rPr lang="en-US"/>
            <a:t/>
          </a:r>
          <a:endParaRPr lang="en-US"/>
        </a:p>
      </dgm:t>
    </dgm:pt>
    <dgm:pt modelId="{97AF910B-5987-4F9D-9892-76B8841820B1}" cxnId="{DFD15D92-A091-4FE4-96C2-60F9B726ADC4}" type="parTrans">
      <dgm:prSet/>
      <dgm:spPr/>
      <dgm:t>
        <a:bodyPr/>
        <a:p>
          <a:endParaRPr lang="en-US"/>
        </a:p>
      </dgm:t>
    </dgm:pt>
    <dgm:pt modelId="{9CFB096A-6373-4655-ACF3-654651B29A2B}" cxnId="{DFD15D92-A091-4FE4-96C2-60F9B726ADC4}" type="sibTrans">
      <dgm:prSet/>
      <dgm:spPr/>
      <dgm:t>
        <a:bodyPr/>
        <a:p>
          <a:endParaRPr lang="en-US"/>
        </a:p>
      </dgm:t>
    </dgm:pt>
    <dgm:pt modelId="{90604E61-F8FA-4C14-A35C-BCB27A56AFB4}" type="pres">
      <dgm:prSet presAssocID="{F410D7BD-64A5-4C2C-B0E9-6728C6DACB59}" presName="matrix" presStyleCnt="0">
        <dgm:presLayoutVars>
          <dgm:chMax val="1"/>
          <dgm:dir/>
          <dgm:resizeHandles val="exact"/>
        </dgm:presLayoutVars>
      </dgm:prSet>
      <dgm:spPr/>
    </dgm:pt>
    <dgm:pt modelId="{1F1EB44E-E6CD-4188-9E2C-1E0998990556}" type="pres">
      <dgm:prSet presAssocID="{F410D7BD-64A5-4C2C-B0E9-6728C6DACB59}" presName="diamond" presStyleLbl="bgShp" presStyleIdx="0" presStyleCnt="1" custScaleX="74741" custScaleY="73747" custLinFactNeighborX="-622" custLinFactNeighborY="-4319"/>
      <dgm:spPr/>
    </dgm:pt>
    <dgm:pt modelId="{3328CB01-ABEB-405A-855A-69D5454695E5}" type="pres">
      <dgm:prSet presAssocID="{F410D7BD-64A5-4C2C-B0E9-6728C6DACB59}" presName="quad1" presStyleLbl="node1" presStyleIdx="0" presStyleCnt="4" custScaleX="121819" custScaleY="84559" custLinFactNeighborX="-11405" custLinFactNeighborY="-230">
        <dgm:presLayoutVars>
          <dgm:chMax val="0"/>
          <dgm:chPref val="0"/>
          <dgm:bulletEnabled val="1"/>
        </dgm:presLayoutVars>
      </dgm:prSet>
      <dgm:spPr/>
    </dgm:pt>
    <dgm:pt modelId="{535780CC-4D93-4EE9-B564-2FABEAC59D18}" type="pres">
      <dgm:prSet presAssocID="{F410D7BD-64A5-4C2C-B0E9-6728C6DACB59}" presName="quad2" presStyleLbl="node1" presStyleIdx="1" presStyleCnt="4" custScaleX="120363" custScaleY="86065" custLinFactNeighborX="8292" custLinFactNeighborY="-1618">
        <dgm:presLayoutVars>
          <dgm:chMax val="0"/>
          <dgm:chPref val="0"/>
          <dgm:bulletEnabled val="1"/>
        </dgm:presLayoutVars>
      </dgm:prSet>
      <dgm:spPr/>
    </dgm:pt>
    <dgm:pt modelId="{7DE8EA7D-DEFE-49B8-A5B3-42790BF4A3C7}" type="pres">
      <dgm:prSet presAssocID="{F410D7BD-64A5-4C2C-B0E9-6728C6DACB59}" presName="quad3" presStyleLbl="node1" presStyleIdx="2" presStyleCnt="4" custScaleX="121043" custScaleY="85397" custLinFactNeighborX="-11800" custLinFactNeighborY="-14711">
        <dgm:presLayoutVars>
          <dgm:chMax val="0"/>
          <dgm:chPref val="0"/>
          <dgm:bulletEnabled val="1"/>
        </dgm:presLayoutVars>
      </dgm:prSet>
      <dgm:spPr/>
    </dgm:pt>
    <dgm:pt modelId="{C0A1B9E8-6DAD-41B6-AB76-690AD9A99FB7}" type="pres">
      <dgm:prSet presAssocID="{F410D7BD-64A5-4C2C-B0E9-6728C6DACB59}" presName="quad4" presStyleLbl="node1" presStyleIdx="3" presStyleCnt="4" custScaleX="119647" custScaleY="80090" custLinFactNeighborX="10825" custLinFactNeighborY="-17365">
        <dgm:presLayoutVars>
          <dgm:chMax val="0"/>
          <dgm:chPref val="0"/>
          <dgm:bulletEnabled val="1"/>
        </dgm:presLayoutVars>
      </dgm:prSet>
      <dgm:spPr/>
    </dgm:pt>
  </dgm:ptLst>
  <dgm:cxnLst>
    <dgm:cxn modelId="{570A541A-3731-4E51-943F-990AE76D9F3A}" srcId="{F410D7BD-64A5-4C2C-B0E9-6728C6DACB59}" destId="{C8B3296C-ECE1-441C-A1A9-0952E3F0D656}" srcOrd="0" destOrd="0" parTransId="{0FE6BD2A-1536-4C79-8D6D-8EF7FB1B7E73}" sibTransId="{778EE8AA-5DBE-4924-98EE-0C978FD4E20B}"/>
    <dgm:cxn modelId="{2DA8EF3D-8D3F-43E9-8302-054F821F2A9B}" srcId="{F410D7BD-64A5-4C2C-B0E9-6728C6DACB59}" destId="{2723D931-37E1-4024-865B-F872F6215E38}" srcOrd="1" destOrd="0" parTransId="{0F1AED26-B47C-4653-A71E-EF4869D597EC}" sibTransId="{E0B5842F-8280-4DDE-A6F9-65D34B54048F}"/>
    <dgm:cxn modelId="{22B12857-BB86-4E2E-8880-17E3D2583BAC}" srcId="{F410D7BD-64A5-4C2C-B0E9-6728C6DACB59}" destId="{6C8FA182-2902-4BB3-9D50-00202B6153CE}" srcOrd="2" destOrd="0" parTransId="{A15E8213-C555-4C15-804E-9BE04AF6FB32}" sibTransId="{D80C072E-DBE2-425E-9F55-D9033CD54D87}"/>
    <dgm:cxn modelId="{DFD15D92-A091-4FE4-96C2-60F9B726ADC4}" srcId="{F410D7BD-64A5-4C2C-B0E9-6728C6DACB59}" destId="{058A1442-1BB3-464B-B2D5-E61365D31867}" srcOrd="3" destOrd="0" parTransId="{97AF910B-5987-4F9D-9892-76B8841820B1}" sibTransId="{9CFB096A-6373-4655-ACF3-654651B29A2B}"/>
    <dgm:cxn modelId="{9927C466-2F7B-4B76-BED5-140BD4AC3042}" type="presOf" srcId="{F410D7BD-64A5-4C2C-B0E9-6728C6DACB59}" destId="{90604E61-F8FA-4C14-A35C-BCB27A56AFB4}" srcOrd="0" destOrd="0" presId="urn:microsoft.com/office/officeart/2005/8/layout/matrix3"/>
    <dgm:cxn modelId="{0D5B6620-7DE4-4EF8-82AA-8F118802E80E}" type="presParOf" srcId="{90604E61-F8FA-4C14-A35C-BCB27A56AFB4}" destId="{1F1EB44E-E6CD-4188-9E2C-1E0998990556}" srcOrd="0" destOrd="0" presId="urn:microsoft.com/office/officeart/2005/8/layout/matrix3"/>
    <dgm:cxn modelId="{20B290FC-A5EF-4280-AA14-666538FCBD64}" type="presParOf" srcId="{90604E61-F8FA-4C14-A35C-BCB27A56AFB4}" destId="{3328CB01-ABEB-405A-855A-69D5454695E5}" srcOrd="1" destOrd="0" presId="urn:microsoft.com/office/officeart/2005/8/layout/matrix3"/>
    <dgm:cxn modelId="{13C560D6-C7CC-4747-8A8F-0A3A4DEE001B}" type="presOf" srcId="{C8B3296C-ECE1-441C-A1A9-0952E3F0D656}" destId="{3328CB01-ABEB-405A-855A-69D5454695E5}" srcOrd="0" destOrd="0" presId="urn:microsoft.com/office/officeart/2005/8/layout/matrix3"/>
    <dgm:cxn modelId="{7FA60F98-841E-40A5-9685-626465F9DAC3}" type="presParOf" srcId="{90604E61-F8FA-4C14-A35C-BCB27A56AFB4}" destId="{535780CC-4D93-4EE9-B564-2FABEAC59D18}" srcOrd="2" destOrd="0" presId="urn:microsoft.com/office/officeart/2005/8/layout/matrix3"/>
    <dgm:cxn modelId="{52A0F087-F652-487B-A644-ED2B03BAA186}" type="presOf" srcId="{2723D931-37E1-4024-865B-F872F6215E38}" destId="{535780CC-4D93-4EE9-B564-2FABEAC59D18}" srcOrd="0" destOrd="0" presId="urn:microsoft.com/office/officeart/2005/8/layout/matrix3"/>
    <dgm:cxn modelId="{9AF4D494-1418-4256-9C5B-A73FEB2008F0}" type="presParOf" srcId="{90604E61-F8FA-4C14-A35C-BCB27A56AFB4}" destId="{7DE8EA7D-DEFE-49B8-A5B3-42790BF4A3C7}" srcOrd="3" destOrd="0" presId="urn:microsoft.com/office/officeart/2005/8/layout/matrix3"/>
    <dgm:cxn modelId="{344585BA-C655-4088-8C93-B0389E360472}" type="presOf" srcId="{6C8FA182-2902-4BB3-9D50-00202B6153CE}" destId="{7DE8EA7D-DEFE-49B8-A5B3-42790BF4A3C7}" srcOrd="0" destOrd="0" presId="urn:microsoft.com/office/officeart/2005/8/layout/matrix3"/>
    <dgm:cxn modelId="{CFB9E518-BDEB-4605-A965-38FE83B1A928}" type="presParOf" srcId="{90604E61-F8FA-4C14-A35C-BCB27A56AFB4}" destId="{C0A1B9E8-6DAD-41B6-AB76-690AD9A99FB7}" srcOrd="4" destOrd="0" presId="urn:microsoft.com/office/officeart/2005/8/layout/matrix3"/>
    <dgm:cxn modelId="{ED91F867-0578-46F6-986F-D4F93844CF05}" type="presOf" srcId="{058A1442-1BB3-464B-B2D5-E61365D31867}" destId="{C0A1B9E8-6DAD-41B6-AB76-690AD9A99FB7}" srcOrd="0"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737215" cy="10737215"/>
        <a:chOff x="0" y="0"/>
        <a:chExt cx="10737215" cy="10737215"/>
      </a:xfrm>
    </dsp:grpSpPr>
    <dsp:sp modelId="{1F1EB44E-E6CD-4188-9E2C-1E0998990556}">
      <dsp:nvSpPr>
        <dsp:cNvPr id="3" name="Diamond 2"/>
        <dsp:cNvSpPr/>
      </dsp:nvSpPr>
      <dsp:spPr bwMode="white">
        <a:xfrm>
          <a:off x="4419506" y="952673"/>
          <a:ext cx="8025102" cy="7918374"/>
        </a:xfrm>
        <a:prstGeom prst="diamond">
          <a:avLst/>
        </a:prstGeom>
      </dsp:spPr>
      <dsp:style>
        <a:lnRef idx="0">
          <a:schemeClr val="dk1"/>
        </a:lnRef>
        <a:fillRef idx="1">
          <a:schemeClr val="accent6">
            <a:tint val="40000"/>
          </a:schemeClr>
        </a:fillRef>
        <a:effectRef idx="1">
          <a:scrgbClr r="0" g="0" b="0"/>
        </a:effectRef>
        <a:fontRef idx="minor"/>
      </dsp:style>
      <dsp:txXfrm>
        <a:off x="4419506" y="952673"/>
        <a:ext cx="8025102" cy="7918374"/>
      </dsp:txXfrm>
    </dsp:sp>
    <dsp:sp modelId="{3328CB01-ABEB-405A-855A-69D5454695E5}">
      <dsp:nvSpPr>
        <dsp:cNvPr id="4" name="Rounded Rectangle 3"/>
        <dsp:cNvSpPr/>
      </dsp:nvSpPr>
      <dsp:spPr bwMode="white">
        <a:xfrm>
          <a:off x="3215848" y="1340694"/>
          <a:ext cx="5101187" cy="3540920"/>
        </a:xfrm>
        <a:prstGeom prst="roundRect">
          <a:avLst/>
        </a:prstGeom>
        <a:sp3d prstMaterial="dkEdge">
          <a:bevelT w="8200" h="38100"/>
        </a:sp3d>
      </dsp:spPr>
      <dsp:style>
        <a:lnRef idx="0">
          <a:schemeClr val="lt1"/>
        </a:lnRef>
        <a:fillRef idx="2">
          <a:schemeClr val="accent6">
            <a:shade val="80000"/>
            <a:hueOff val="0"/>
            <a:satOff val="0"/>
            <a:lumOff val="0"/>
            <a:alpha val="100000"/>
          </a:schemeClr>
        </a:fillRef>
        <a:effectRef idx="1">
          <a:scrgbClr r="0" g="0" b="0"/>
        </a:effectRef>
        <a:fontRef idx="minor">
          <a:schemeClr val="dk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sách:</a:t>
          </a:r>
          <a:r>
            <a:rPr lang="en-US">
              <a:latin typeface="Times New Roman" panose="02020603050405020304" charset="0"/>
              <a:cs typeface="Times New Roman" panose="02020603050405020304" charset="0"/>
              <a:sym typeface="+mn-ea"/>
            </a:rPr>
            <a:t> Ứng dụng web sẽ cung cấp chức năng quản lý thông tin sách, cho phép cập nhật, thêm mới, chỉnh sửa và xóa sách từ cơ sở dữ liệu. Thông tin sách bao gồm tên sách, tác giả, năm xuất bản, thể loại, và mô tả.</a:t>
          </a:r>
          <a:endParaRPr lang="en-US">
            <a:latin typeface="Times New Roman" panose="02020603050405020304" charset="0"/>
            <a:cs typeface="Times New Roman" panose="02020603050405020304" charset="0"/>
          </a:endParaRPr>
        </a:p>
        <a:p>
          <a:pPr lvl="0">
            <a:lnSpc>
              <a:spcPct val="100000"/>
            </a:lnSpc>
            <a:spcBef>
              <a:spcPct val="0"/>
            </a:spcBef>
            <a:spcAft>
              <a:spcPct val="35000"/>
            </a:spcAft>
          </a:pPr>
          <a:endParaRPr lang="en-US"/>
        </a:p>
      </dsp:txBody>
      <dsp:txXfrm>
        <a:off x="3215848" y="1340694"/>
        <a:ext cx="5101187" cy="3540920"/>
      </dsp:txXfrm>
    </dsp:sp>
    <dsp:sp modelId="{535780CC-4D93-4EE9-B564-2FABEAC59D18}">
      <dsp:nvSpPr>
        <dsp:cNvPr id="5" name="Rounded Rectangle 4"/>
        <dsp:cNvSpPr/>
      </dsp:nvSpPr>
      <dsp:spPr bwMode="white">
        <a:xfrm>
          <a:off x="8580778" y="1251040"/>
          <a:ext cx="5040217" cy="3603984"/>
        </a:xfrm>
        <a:prstGeom prst="roundRect">
          <a:avLst/>
        </a:prstGeom>
        <a:sp3d prstMaterial="dkEdge">
          <a:bevelT w="8200" h="38100"/>
        </a:sp3d>
      </dsp:spPr>
      <dsp:style>
        <a:lnRef idx="0">
          <a:schemeClr val="lt1"/>
        </a:lnRef>
        <a:fillRef idx="2">
          <a:schemeClr val="accent6">
            <a:shade val="80000"/>
            <a:hueOff val="99999"/>
            <a:satOff val="-4313"/>
            <a:lumOff val="9281"/>
            <a:alpha val="100000"/>
          </a:schemeClr>
        </a:fillRef>
        <a:effectRef idx="1">
          <a:scrgbClr r="0" g="0" b="0"/>
        </a:effectRef>
        <a:fontRef idx="minor">
          <a:schemeClr val="dk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kho sách:</a:t>
          </a:r>
          <a:r>
            <a:rPr lang="en-US">
              <a:latin typeface="Times New Roman" panose="02020603050405020304" charset="0"/>
              <a:cs typeface="Times New Roman" panose="02020603050405020304" charset="0"/>
              <a:sym typeface="+mn-ea"/>
            </a:rPr>
            <a:t> Ứng dụng sẽ theo dõi số lượng sách có sẵn trong kho và cập nhật số lượng khi có đơn hàng mới hoặc nhập thêm sách từ nhà cung cấp. Nó cũng cung cấp chức năng hiển thị số lượng sách còn lại trong kho và cảnh báo khi sách sắp hết.</a:t>
          </a:r>
          <a:endParaRPr lang="en-US"/>
        </a:p>
      </dsp:txBody>
      <dsp:txXfrm>
        <a:off x="8580778" y="1251040"/>
        <a:ext cx="5040217" cy="3603984"/>
      </dsp:txXfrm>
    </dsp:sp>
    <dsp:sp modelId="{7DE8EA7D-DEFE-49B8-A5B3-42790BF4A3C7}">
      <dsp:nvSpPr>
        <dsp:cNvPr id="6" name="Rounded Rectangle 5"/>
        <dsp:cNvSpPr/>
      </dsp:nvSpPr>
      <dsp:spPr bwMode="white">
        <a:xfrm>
          <a:off x="3215555" y="5226385"/>
          <a:ext cx="5068692" cy="3576011"/>
        </a:xfrm>
        <a:prstGeom prst="roundRect">
          <a:avLst/>
        </a:prstGeom>
        <a:sp3d prstMaterial="dkEdge">
          <a:bevelT w="8200" h="38100"/>
        </a:sp3d>
      </dsp:spPr>
      <dsp:style>
        <a:lnRef idx="0">
          <a:schemeClr val="lt1"/>
        </a:lnRef>
        <a:fillRef idx="2">
          <a:schemeClr val="accent6">
            <a:shade val="80000"/>
            <a:hueOff val="199999"/>
            <a:satOff val="-8626"/>
            <a:lumOff val="18562"/>
            <a:alpha val="100000"/>
          </a:schemeClr>
        </a:fillRef>
        <a:effectRef idx="1">
          <a:scrgbClr r="0" g="0" b="0"/>
        </a:effectRef>
        <a:fontRef idx="minor">
          <a:schemeClr val="dk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a:latin typeface="Times New Roman" panose="02020603050405020304" charset="0"/>
              <a:cs typeface="Times New Roman" panose="02020603050405020304" charset="0"/>
              <a:sym typeface="+mn-ea"/>
            </a:rPr>
            <a:t>Quản lý đơn hàng: </a:t>
          </a:r>
          <a:r>
            <a:rPr lang="en-US">
              <a:latin typeface="Times New Roman" panose="02020603050405020304" charset="0"/>
              <a:cs typeface="Times New Roman" panose="02020603050405020304" charset="0"/>
              <a:sym typeface="+mn-ea"/>
            </a:rPr>
            <a:t>Hệ thống sẽ hỗ trợ quản lý đơn hàng từ khách hàng, bao gồm chức năng tạo mới đơn hàng, ghi nhận thông tin khách hàng, cập nhật trạng thái của đơn hàng và hiển thị danh sách các đơn hàng đã được xử lý.</a:t>
          </a:r>
          <a:endParaRPr lang="en-US"/>
        </a:p>
      </dsp:txBody>
      <dsp:txXfrm>
        <a:off x="3215555" y="5226385"/>
        <a:ext cx="5068692" cy="3576011"/>
      </dsp:txXfrm>
    </dsp:sp>
    <dsp:sp modelId="{C0A1B9E8-6DAD-41B6-AB76-690AD9A99FB7}">
      <dsp:nvSpPr>
        <dsp:cNvPr id="7" name="Rounded Rectangle 6"/>
        <dsp:cNvSpPr/>
      </dsp:nvSpPr>
      <dsp:spPr bwMode="white">
        <a:xfrm>
          <a:off x="8701839" y="5226364"/>
          <a:ext cx="5010235" cy="3353780"/>
        </a:xfrm>
        <a:prstGeom prst="roundRect">
          <a:avLst/>
        </a:prstGeom>
        <a:sp3d prstMaterial="dkEdge">
          <a:bevelT w="8200" h="38100"/>
        </a:sp3d>
      </dsp:spPr>
      <dsp:style>
        <a:lnRef idx="0">
          <a:schemeClr val="lt1"/>
        </a:lnRef>
        <a:fillRef idx="2">
          <a:schemeClr val="accent6">
            <a:shade val="80000"/>
            <a:hueOff val="300000"/>
            <a:satOff val="-12940"/>
            <a:lumOff val="27843"/>
            <a:alpha val="100000"/>
          </a:schemeClr>
        </a:fillRef>
        <a:effectRef idx="1">
          <a:scrgbClr r="0" g="0" b="0"/>
        </a:effectRef>
        <a:fontRef idx="minor">
          <a:schemeClr val="dk1"/>
        </a:fontRef>
      </dsp:style>
      <dsp:txBody>
        <a:bodyPr vert="horz" wrap="square"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b="1">
              <a:latin typeface="Times New Roman" panose="02020603050405020304" charset="0"/>
              <a:cs typeface="Times New Roman" panose="02020603050405020304" charset="0"/>
              <a:sym typeface="+mn-ea"/>
            </a:rPr>
            <a:t>Tìm kiếm sách: </a:t>
          </a:r>
          <a:r>
            <a:rPr lang="en-US">
              <a:latin typeface="Times New Roman" panose="02020603050405020304" charset="0"/>
              <a:cs typeface="Times New Roman" panose="02020603050405020304" charset="0"/>
              <a:sym typeface="+mn-ea"/>
            </a:rPr>
            <a:t>Ứng dụng cần cung cấp khả năng tìm kiếm sách dựa trên tiêu chí như tên sách, tác giả, thể loại hoặc từ khóa liên quan.</a:t>
          </a:r>
          <a:endParaRPr lang="en-US"/>
        </a:p>
      </dsp:txBody>
      <dsp:txXfrm>
        <a:off x="8701839" y="5226364"/>
        <a:ext cx="5010235" cy="335378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rSet qsTypeId="urn:microsoft.com/office/officeart/2005/8/quickstyle/simple5" csTypeId="urn:microsoft.com/office/officeart/2005/8/colors/accent6_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Times New Roman" panose="02020603050405020304" charset="0"/>
                <a:cs typeface="Times New Roman" panose="0202060305040502030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Autofit/>
          </a:bodyPr>
          <a:lstStyle>
            <a:lvl1pPr algn="l">
              <a:defRPr sz="4400" b="1" cap="all"/>
            </a:lvl1pPr>
          </a:lstStyle>
          <a:p>
            <a:r>
              <a:rPr lang="en-US" smtClean="0"/>
              <a:t>Click to edit Master title style</a:t>
            </a:r>
            <a:endParaRPr lang="en-US" smtClean="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charset="0"/>
          <a:ea typeface="+mj-ea"/>
          <a:cs typeface="Times New Roman" panose="02020603050405020304" charset="0"/>
        </a:defRPr>
      </a:lvl1pPr>
    </p:titleStyle>
    <p:bodyStyle>
      <a:lvl1pPr marL="342900" indent="-342900" algn="l" defTabSz="914400" rtl="0" eaLnBrk="1" latinLnBrk="0" hangingPunct="1">
        <a:spcBef>
          <a:spcPct val="20000"/>
        </a:spcBef>
        <a:buFont typeface="Arial" panose="020B0604020202020204" pitchFamily="34" charset="0"/>
        <a:buChar char="•"/>
        <a:defRPr sz="3600" kern="1200">
          <a:solidFill>
            <a:schemeClr val="tx1"/>
          </a:solidFill>
          <a:latin typeface="Times New Roman" panose="02020603050405020304" charset="0"/>
          <a:ea typeface="+mn-ea"/>
          <a:cs typeface="Times New Roman" panose="0202060305040502030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GIF"/><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 Id="rId3" Type="http://schemas.openxmlformats.org/officeDocument/2006/relationships/image" Target="../media/image3.svg"/><Relationship Id="rId2" Type="http://schemas.openxmlformats.org/officeDocument/2006/relationships/image" Target="../media/image9.png"/><Relationship Id="rId10" Type="http://schemas.openxmlformats.org/officeDocument/2006/relationships/notesSlide" Target="../notesSlides/notesSlide1.xml"/><Relationship Id="rId1" Type="http://schemas.openxmlformats.org/officeDocument/2006/relationships/image" Target="../media/image1.GIF"/></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4.svg"/><Relationship Id="rId2" Type="http://schemas.openxmlformats.org/officeDocument/2006/relationships/image" Target="../media/image16.png"/><Relationship Id="rId1" Type="http://schemas.openxmlformats.org/officeDocument/2006/relationships/image" Target="../media/image15.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GI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image" Target="../media/image6.GIF"/></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slide" Target="slide7.xml"/><Relationship Id="rId7" Type="http://schemas.openxmlformats.org/officeDocument/2006/relationships/slide" Target="slide5.xml"/><Relationship Id="rId6" Type="http://schemas.openxmlformats.org/officeDocument/2006/relationships/slide" Target="slide4.xml"/><Relationship Id="rId5" Type="http://schemas.openxmlformats.org/officeDocument/2006/relationships/image" Target="../media/image1.svg"/><Relationship Id="rId4" Type="http://schemas.openxmlformats.org/officeDocument/2006/relationships/image" Target="../media/image5.png"/><Relationship Id="rId3" Type="http://schemas.openxmlformats.org/officeDocument/2006/relationships/slide" Target="slide3.xml"/><Relationship Id="rId2" Type="http://schemas.openxmlformats.org/officeDocument/2006/relationships/image" Target="../media/image4.GIF"/><Relationship Id="rId1" Type="http://schemas.openxmlformats.org/officeDocument/2006/relationships/image" Target="../media/image3.GIF"/></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svg"/><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GIF"/><Relationship Id="rId1" Type="http://schemas.openxmlformats.org/officeDocument/2006/relationships/image" Target="../media/image1.GI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image" Target="../media/image6.GI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GIF"/><Relationship Id="rId2" Type="http://schemas.openxmlformats.org/officeDocument/2006/relationships/image" Target="../media/image2.sv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7.xml"/><Relationship Id="rId2" Type="http://schemas.openxmlformats.org/officeDocument/2006/relationships/image" Target="../media/image1.GIF"/><Relationship Id="rId1"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rot="0">
            <a:off x="1332230" y="342963"/>
            <a:ext cx="15670661" cy="5509083"/>
            <a:chOff x="254000" y="-4844979"/>
            <a:chExt cx="20894214" cy="7345443"/>
          </a:xfrm>
        </p:grpSpPr>
        <p:sp>
          <p:nvSpPr>
            <p:cNvPr id="3" name="TextBox 3"/>
            <p:cNvSpPr txBox="1"/>
            <p:nvPr/>
          </p:nvSpPr>
          <p:spPr>
            <a:xfrm>
              <a:off x="408093" y="-1492263"/>
              <a:ext cx="20740121" cy="2564553"/>
            </a:xfrm>
            <a:prstGeom prst="rect">
              <a:avLst/>
            </a:prstGeom>
          </p:spPr>
          <p:txBody>
            <a:bodyPr lIns="0" tIns="0" rIns="0" bIns="0" rtlCol="0" anchor="t">
              <a:spAutoFit/>
            </a:bodyPr>
            <a:lstStyle/>
            <a:p>
              <a:pPr algn="ctr">
                <a:lnSpc>
                  <a:spcPts val="15000"/>
                </a:lnSpc>
              </a:pPr>
              <a:r>
                <a:rPr lang="en-US" sz="3600">
                  <a:solidFill>
                    <a:srgbClr val="FFFAEF"/>
                  </a:solidFill>
                  <a:latin typeface="Times New Roman" panose="02020603050405020304" charset="0"/>
                  <a:cs typeface="Times New Roman" panose="02020603050405020304" charset="0"/>
                </a:rPr>
                <a:t>Đề Tài :</a:t>
              </a:r>
              <a:r>
                <a:rPr lang="en-US" sz="3600" i="1">
                  <a:solidFill>
                    <a:srgbClr val="FFFAEF"/>
                  </a:solidFill>
                  <a:latin typeface="Times New Roman" panose="02020603050405020304" charset="0"/>
                  <a:cs typeface="Times New Roman" panose="02020603050405020304" charset="0"/>
                </a:rPr>
                <a:t>Xây dựng ứng dụng Web Quản lý Sách cho một cửa hàng bán sách</a:t>
              </a:r>
              <a:endParaRPr lang="en-US" sz="3600" i="1">
                <a:solidFill>
                  <a:srgbClr val="FFFAEF"/>
                </a:solidFill>
                <a:latin typeface="Times New Roman" panose="02020603050405020304" charset="0"/>
                <a:cs typeface="Times New Roman" panose="02020603050405020304" charset="0"/>
              </a:endParaRPr>
            </a:p>
          </p:txBody>
        </p:sp>
        <p:sp>
          <p:nvSpPr>
            <p:cNvPr id="4" name="TextBox 4"/>
            <p:cNvSpPr txBox="1"/>
            <p:nvPr/>
          </p:nvSpPr>
          <p:spPr>
            <a:xfrm>
              <a:off x="254000" y="1519177"/>
              <a:ext cx="20740121" cy="981287"/>
            </a:xfrm>
            <a:prstGeom prst="rect">
              <a:avLst/>
            </a:prstGeom>
          </p:spPr>
          <p:txBody>
            <a:bodyPr lIns="0" tIns="0" rIns="0" bIns="0" rtlCol="0" anchor="t">
              <a:spAutoFit/>
            </a:bodyPr>
            <a:lstStyle/>
            <a:p>
              <a:pPr algn="ctr">
                <a:lnSpc>
                  <a:spcPts val="5740"/>
                </a:lnSpc>
              </a:pPr>
              <a:r>
                <a:rPr lang="en-US" sz="4100">
                  <a:solidFill>
                    <a:srgbClr val="FFFAEF"/>
                  </a:solidFill>
                  <a:latin typeface="Times New Roman" panose="02020603050405020304" charset="0"/>
                  <a:cs typeface="Times New Roman" panose="02020603050405020304" charset="0"/>
                </a:rPr>
                <a:t>Nhóm sinh viên thực hiện: Nhóm 01</a:t>
              </a:r>
              <a:endParaRPr lang="en-US" sz="4100">
                <a:solidFill>
                  <a:srgbClr val="FFFAEF"/>
                </a:solidFill>
                <a:latin typeface="Times New Roman" panose="02020603050405020304" charset="0"/>
                <a:cs typeface="Times New Roman" panose="02020603050405020304" charset="0"/>
              </a:endParaRPr>
            </a:p>
          </p:txBody>
        </p:sp>
        <p:sp>
          <p:nvSpPr>
            <p:cNvPr id="5" name="TextBox 5"/>
            <p:cNvSpPr txBox="1"/>
            <p:nvPr/>
          </p:nvSpPr>
          <p:spPr>
            <a:xfrm>
              <a:off x="254000" y="-4844979"/>
              <a:ext cx="20740121" cy="3508586"/>
            </a:xfrm>
            <a:prstGeom prst="rect">
              <a:avLst/>
            </a:prstGeom>
          </p:spPr>
          <p:txBody>
            <a:bodyPr lIns="0" tIns="0" rIns="0" bIns="0" rtlCol="0" anchor="t">
              <a:spAutoFit/>
            </a:bodyPr>
            <a:lstStyle/>
            <a:p>
              <a:pPr algn="ctr">
                <a:lnSpc>
                  <a:spcPct val="150000"/>
                </a:lnSpc>
              </a:pPr>
              <a:r>
                <a:rPr lang="en-US" sz="6000" b="1">
                  <a:solidFill>
                    <a:srgbClr val="FFFAEF"/>
                  </a:solidFill>
                  <a:latin typeface="Times New Roman" panose="02020603050405020304" charset="0"/>
                  <a:cs typeface="Times New Roman" panose="02020603050405020304" charset="0"/>
                </a:rPr>
                <a:t>Báo Cáo ĐỒ ÁN</a:t>
              </a:r>
              <a:endParaRPr lang="en-US" sz="6000" b="1">
                <a:solidFill>
                  <a:srgbClr val="FFFAEF"/>
                </a:solidFill>
                <a:latin typeface="Times New Roman" panose="02020603050405020304" charset="0"/>
                <a:cs typeface="Times New Roman" panose="02020603050405020304" charset="0"/>
              </a:endParaRPr>
            </a:p>
            <a:p>
              <a:pPr algn="ctr">
                <a:lnSpc>
                  <a:spcPct val="150000"/>
                </a:lnSpc>
              </a:pPr>
              <a:r>
                <a:rPr lang="en-US" sz="5400">
                  <a:solidFill>
                    <a:srgbClr val="FFFAEF"/>
                  </a:solidFill>
                  <a:latin typeface="Times New Roman" panose="02020603050405020304" charset="0"/>
                  <a:cs typeface="Times New Roman" panose="02020603050405020304" charset="0"/>
                </a:rPr>
                <a:t>MÔN: PHÁT TRIỂN ỨNG DỤNG</a:t>
              </a:r>
              <a:endParaRPr lang="en-US" sz="5400">
                <a:solidFill>
                  <a:srgbClr val="FFFAEF"/>
                </a:solidFill>
                <a:latin typeface="Times New Roman" panose="02020603050405020304" charset="0"/>
                <a:cs typeface="Times New Roman" panose="02020603050405020304" charset="0"/>
              </a:endParaRPr>
            </a:p>
          </p:txBody>
        </p:sp>
      </p:grpSp>
      <p:pic>
        <p:nvPicPr>
          <p:cNvPr id="6" name="Picture 6"/>
          <p:cNvPicPr>
            <a:picLocks noChangeAspect="1"/>
          </p:cNvPicPr>
          <p:nvPr/>
        </p:nvPicPr>
        <p:blipFill>
          <a:blip r:embed="rId1"/>
          <a:srcRect l="64771" t="21970"/>
          <a:stretch>
            <a:fillRect/>
          </a:stretch>
        </p:blipFill>
        <p:spPr>
          <a:xfrm rot="5400000">
            <a:off x="2310738" y="4204272"/>
            <a:ext cx="3803740" cy="8425216"/>
          </a:xfrm>
          <a:prstGeom prst="rect">
            <a:avLst/>
          </a:prstGeom>
        </p:spPr>
      </p:pic>
      <p:grpSp>
        <p:nvGrpSpPr>
          <p:cNvPr id="7" name="Group 7"/>
          <p:cNvGrpSpPr/>
          <p:nvPr/>
        </p:nvGrpSpPr>
        <p:grpSpPr>
          <a:xfrm rot="0">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1" name="Group 11"/>
          <p:cNvGrpSpPr/>
          <p:nvPr/>
        </p:nvGrpSpPr>
        <p:grpSpPr>
          <a:xfrm rot="0">
            <a:off x="16535670" y="910797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3" name="Picture 13"/>
          <p:cNvPicPr>
            <a:picLocks noChangeAspect="1"/>
          </p:cNvPicPr>
          <p:nvPr/>
        </p:nvPicPr>
        <p:blipFill>
          <a:blip r:embed="rId2"/>
          <a:srcRect/>
          <a:stretch>
            <a:fillRect/>
          </a:stretch>
        </p:blipFill>
        <p:spPr>
          <a:xfrm rot="-7094170">
            <a:off x="12916915" y="-2578642"/>
            <a:ext cx="7036829" cy="7237544"/>
          </a:xfrm>
          <a:prstGeom prst="rect">
            <a:avLst/>
          </a:prstGeom>
        </p:spPr>
      </p:pic>
      <p:pic>
        <p:nvPicPr>
          <p:cNvPr id="20" name="Picture 6"/>
          <p:cNvPicPr>
            <a:picLocks noChangeAspect="1"/>
          </p:cNvPicPr>
          <p:nvPr/>
        </p:nvPicPr>
        <p:blipFill>
          <a:blip r:embed="rId1"/>
          <a:srcRect l="64771" t="21970"/>
          <a:stretch>
            <a:fillRect/>
          </a:stretch>
        </p:blipFill>
        <p:spPr>
          <a:xfrm rot="5400000">
            <a:off x="2463138" y="4280472"/>
            <a:ext cx="3803740" cy="8425216"/>
          </a:xfrm>
          <a:prstGeom prst="rect">
            <a:avLst/>
          </a:prstGeom>
        </p:spPr>
      </p:pic>
      <p:sp>
        <p:nvSpPr>
          <p:cNvPr id="14" name="Text Box 13"/>
          <p:cNvSpPr txBox="1"/>
          <p:nvPr/>
        </p:nvSpPr>
        <p:spPr>
          <a:xfrm>
            <a:off x="5715000" y="6134100"/>
            <a:ext cx="7173595" cy="15684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l"/>
            <a:r>
              <a:rPr lang="en-US" sz="3200">
                <a:solidFill>
                  <a:schemeClr val="bg2">
                    <a:lumMod val="40000"/>
                    <a:lumOff val="60000"/>
                  </a:schemeClr>
                </a:solidFill>
                <a:latin typeface="Times New Roman" panose="02020603050405020304" charset="0"/>
                <a:cs typeface="Times New Roman" panose="02020603050405020304" charset="0"/>
              </a:rPr>
              <a:t>Hoàng Thị Ánh Dương 20047711</a:t>
            </a:r>
            <a:endParaRPr lang="en-US" sz="3200">
              <a:solidFill>
                <a:schemeClr val="bg2">
                  <a:lumMod val="40000"/>
                  <a:lumOff val="60000"/>
                </a:schemeClr>
              </a:solidFill>
              <a:latin typeface="Times New Roman" panose="02020603050405020304" charset="0"/>
              <a:cs typeface="Times New Roman" panose="02020603050405020304" charset="0"/>
            </a:endParaRPr>
          </a:p>
          <a:p>
            <a:pPr algn="l"/>
            <a:endParaRPr lang="en-US" sz="3200">
              <a:solidFill>
                <a:schemeClr val="bg2">
                  <a:lumMod val="40000"/>
                  <a:lumOff val="60000"/>
                </a:schemeClr>
              </a:solidFill>
              <a:latin typeface="Times New Roman" panose="02020603050405020304" charset="0"/>
              <a:cs typeface="Times New Roman" panose="02020603050405020304" charset="0"/>
            </a:endParaRPr>
          </a:p>
          <a:p>
            <a:pPr algn="l"/>
            <a:r>
              <a:rPr lang="en-US" sz="3200">
                <a:solidFill>
                  <a:schemeClr val="bg2">
                    <a:lumMod val="40000"/>
                    <a:lumOff val="60000"/>
                  </a:schemeClr>
                </a:solidFill>
                <a:latin typeface="Times New Roman" panose="02020603050405020304" charset="0"/>
                <a:cs typeface="Times New Roman" panose="02020603050405020304" charset="0"/>
              </a:rPr>
              <a:t> Phạm Tấn Lan Anh 20010761</a:t>
            </a:r>
            <a:endParaRPr lang="en-US" sz="3200">
              <a:solidFill>
                <a:schemeClr val="bg2">
                  <a:lumMod val="40000"/>
                  <a:lumOff val="60000"/>
                </a:schemeClr>
              </a:solidFill>
              <a:latin typeface="Times New Roman" panose="02020603050405020304" charset="0"/>
              <a:cs typeface="Times New Roman" panose="02020603050405020304" charset="0"/>
            </a:endParaRPr>
          </a:p>
        </p:txBody>
      </p:sp>
      <p:sp>
        <p:nvSpPr>
          <p:cNvPr id="15" name="Text Box 14"/>
          <p:cNvSpPr txBox="1"/>
          <p:nvPr/>
        </p:nvSpPr>
        <p:spPr>
          <a:xfrm>
            <a:off x="3733800" y="7886700"/>
            <a:ext cx="10347325" cy="645160"/>
          </a:xfrm>
          <a:prstGeom prst="rect">
            <a:avLst/>
          </a:prstGeom>
          <a:noFill/>
        </p:spPr>
        <p:txBody>
          <a:bodyPr wrap="square" rtlCol="0">
            <a:spAutoFit/>
          </a:bodyPr>
          <a:p>
            <a:pPr algn="ctr"/>
            <a:r>
              <a:rPr lang="en-US" sz="3600" b="1">
                <a:solidFill>
                  <a:schemeClr val="bg1"/>
                </a:solidFill>
                <a:latin typeface="Times New Roman" panose="02020603050405020304" charset="0"/>
                <a:cs typeface="Times New Roman" panose="02020603050405020304" charset="0"/>
              </a:rPr>
              <a:t>Giảng viên hướng dẫn: ThS. Trương Vĩnh Linh</a:t>
            </a:r>
            <a:endParaRPr lang="en-US" sz="3600" b="1">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r="64034" b="46739"/>
          <a:stretch>
            <a:fillRect/>
          </a:stretch>
        </p:blipFill>
        <p:spPr>
          <a:xfrm rot="-5400000" flipH="1">
            <a:off x="-4815703" y="-1689473"/>
            <a:ext cx="4331879" cy="6415001"/>
          </a:xfrm>
          <a:prstGeom prst="rect">
            <a:avLst/>
          </a:prstGeom>
        </p:spPr>
      </p:pic>
      <p:pic>
        <p:nvPicPr>
          <p:cNvPr id="3" name="Picture 3"/>
          <p:cNvPicPr>
            <a:picLocks noChangeAspect="1"/>
          </p:cNvPicPr>
          <p:nvPr/>
        </p:nvPicPr>
        <p:blipFill>
          <a:blip r:embed="rId1"/>
          <a:srcRect l="64771" t="21970"/>
          <a:stretch>
            <a:fillRect/>
          </a:stretch>
        </p:blipFill>
        <p:spPr>
          <a:xfrm rot="5400000">
            <a:off x="3124630" y="1942670"/>
            <a:ext cx="5143500" cy="11392761"/>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799">
            <a:off x="10037540" y="-2325268"/>
            <a:ext cx="11406363" cy="9923536"/>
          </a:xfrm>
          <a:prstGeom prst="rect">
            <a:avLst/>
          </a:prstGeom>
        </p:spPr>
      </p:pic>
      <p:pic>
        <p:nvPicPr>
          <p:cNvPr id="16" name="Picture 16"/>
          <p:cNvPicPr>
            <a:picLocks noChangeAspect="1"/>
          </p:cNvPicPr>
          <p:nvPr/>
        </p:nvPicPr>
        <p:blipFill>
          <a:blip r:embed="rId4"/>
          <a:srcRect/>
          <a:stretch>
            <a:fillRect/>
          </a:stretch>
        </p:blipFill>
        <p:spPr>
          <a:xfrm>
            <a:off x="457200" y="342669"/>
            <a:ext cx="832486" cy="862071"/>
          </a:xfrm>
          <a:prstGeom prst="rect">
            <a:avLst/>
          </a:prstGeom>
        </p:spPr>
      </p:pic>
      <p:sp>
        <p:nvSpPr>
          <p:cNvPr id="9" name="Text Box 8"/>
          <p:cNvSpPr txBox="1"/>
          <p:nvPr/>
        </p:nvSpPr>
        <p:spPr>
          <a:xfrm>
            <a:off x="1752600" y="389255"/>
            <a:ext cx="8353425" cy="768350"/>
          </a:xfrm>
          <a:prstGeom prst="rect">
            <a:avLst/>
          </a:prstGeom>
          <a:noFill/>
        </p:spPr>
        <p:txBody>
          <a:bodyPr wrap="square" rtlCol="0">
            <a:spAutoFit/>
          </a:bodyPr>
          <a:p>
            <a:r>
              <a:rPr lang="vi-VN" altLang="en-US" sz="4400" b="1">
                <a:latin typeface="Times New Roman" panose="02020603050405020304" charset="0"/>
                <a:cs typeface="Times New Roman" panose="02020603050405020304" charset="0"/>
              </a:rPr>
              <a:t>4.KẾT QUẢ</a:t>
            </a:r>
            <a:endParaRPr lang="vi-VN" altLang="en-US" sz="4400" b="1">
              <a:latin typeface="Times New Roman" panose="02020603050405020304" charset="0"/>
              <a:cs typeface="Times New Roman" panose="02020603050405020304" charset="0"/>
            </a:endParaRPr>
          </a:p>
        </p:txBody>
      </p:sp>
      <p:pic>
        <p:nvPicPr>
          <p:cNvPr id="22" name="Picture 21"/>
          <p:cNvPicPr>
            <a:picLocks noChangeAspect="1"/>
          </p:cNvPicPr>
          <p:nvPr/>
        </p:nvPicPr>
        <p:blipFill>
          <a:blip r:embed="rId5"/>
          <a:stretch>
            <a:fillRect/>
          </a:stretch>
        </p:blipFill>
        <p:spPr>
          <a:xfrm>
            <a:off x="1238885" y="2095500"/>
            <a:ext cx="6995160" cy="3514725"/>
          </a:xfrm>
          <a:prstGeom prst="rect">
            <a:avLst/>
          </a:prstGeom>
        </p:spPr>
      </p:pic>
      <p:pic>
        <p:nvPicPr>
          <p:cNvPr id="29" name="Picture 28"/>
          <p:cNvPicPr>
            <a:picLocks noChangeAspect="1"/>
          </p:cNvPicPr>
          <p:nvPr/>
        </p:nvPicPr>
        <p:blipFill>
          <a:blip r:embed="rId6"/>
          <a:stretch>
            <a:fillRect/>
          </a:stretch>
        </p:blipFill>
        <p:spPr>
          <a:xfrm>
            <a:off x="9296400" y="2019300"/>
            <a:ext cx="7311390" cy="3425190"/>
          </a:xfrm>
          <a:prstGeom prst="rect">
            <a:avLst/>
          </a:prstGeom>
        </p:spPr>
      </p:pic>
      <p:pic>
        <p:nvPicPr>
          <p:cNvPr id="30" name="Picture 29"/>
          <p:cNvPicPr>
            <a:picLocks noChangeAspect="1"/>
          </p:cNvPicPr>
          <p:nvPr/>
        </p:nvPicPr>
        <p:blipFill>
          <a:blip r:embed="rId7"/>
          <a:stretch>
            <a:fillRect/>
          </a:stretch>
        </p:blipFill>
        <p:spPr>
          <a:xfrm>
            <a:off x="1143000" y="6591300"/>
            <a:ext cx="7131685" cy="3420110"/>
          </a:xfrm>
          <a:prstGeom prst="rect">
            <a:avLst/>
          </a:prstGeom>
        </p:spPr>
      </p:pic>
      <p:pic>
        <p:nvPicPr>
          <p:cNvPr id="31" name="Picture 30"/>
          <p:cNvPicPr>
            <a:picLocks noChangeAspect="1"/>
          </p:cNvPicPr>
          <p:nvPr/>
        </p:nvPicPr>
        <p:blipFill>
          <a:blip r:embed="rId8"/>
          <a:stretch>
            <a:fillRect/>
          </a:stretch>
        </p:blipFill>
        <p:spPr>
          <a:xfrm>
            <a:off x="9448800" y="6515100"/>
            <a:ext cx="7477125" cy="3390900"/>
          </a:xfrm>
          <a:prstGeom prst="rect">
            <a:avLst/>
          </a:prstGeom>
        </p:spPr>
      </p:pic>
      <p:sp>
        <p:nvSpPr>
          <p:cNvPr id="32" name="Text Box 31"/>
          <p:cNvSpPr txBox="1"/>
          <p:nvPr/>
        </p:nvSpPr>
        <p:spPr>
          <a:xfrm>
            <a:off x="9448800" y="1334135"/>
            <a:ext cx="2225040" cy="368300"/>
          </a:xfrm>
          <a:prstGeom prst="rect">
            <a:avLst/>
          </a:prstGeom>
          <a:noFill/>
        </p:spPr>
        <p:txBody>
          <a:bodyPr wrap="none" rtlCol="0">
            <a:spAutoFit/>
          </a:bodyPr>
          <a:p>
            <a:pPr algn="l"/>
            <a:r>
              <a:rPr lang="en-US"/>
              <a:t>Giao diện chi tiết sách</a:t>
            </a:r>
            <a:endParaRPr lang="en-US"/>
          </a:p>
        </p:txBody>
      </p:sp>
      <p:sp>
        <p:nvSpPr>
          <p:cNvPr id="33" name="Text Box 32"/>
          <p:cNvSpPr txBox="1"/>
          <p:nvPr/>
        </p:nvSpPr>
        <p:spPr>
          <a:xfrm>
            <a:off x="1289685" y="1334135"/>
            <a:ext cx="1995170" cy="368300"/>
          </a:xfrm>
          <a:prstGeom prst="rect">
            <a:avLst/>
          </a:prstGeom>
          <a:noFill/>
        </p:spPr>
        <p:txBody>
          <a:bodyPr wrap="none" rtlCol="0">
            <a:spAutoFit/>
          </a:bodyPr>
          <a:p>
            <a:pPr algn="l"/>
            <a:r>
              <a:rPr lang="en-US"/>
              <a:t>Giao diện trang chủ</a:t>
            </a:r>
            <a:endParaRPr lang="en-US"/>
          </a:p>
        </p:txBody>
      </p:sp>
      <p:sp>
        <p:nvSpPr>
          <p:cNvPr id="34" name="Text Box 33"/>
          <p:cNvSpPr txBox="1"/>
          <p:nvPr/>
        </p:nvSpPr>
        <p:spPr>
          <a:xfrm>
            <a:off x="1143000" y="6097905"/>
            <a:ext cx="3375025" cy="368300"/>
          </a:xfrm>
          <a:prstGeom prst="rect">
            <a:avLst/>
          </a:prstGeom>
          <a:noFill/>
        </p:spPr>
        <p:txBody>
          <a:bodyPr wrap="none" rtlCol="0">
            <a:spAutoFit/>
          </a:bodyPr>
          <a:p>
            <a:pPr algn="l"/>
            <a:r>
              <a:rPr lang="en-US"/>
              <a:t>Giao diện hiển thị thông tin tác giả</a:t>
            </a:r>
            <a:endParaRPr lang="en-US"/>
          </a:p>
        </p:txBody>
      </p:sp>
      <p:sp>
        <p:nvSpPr>
          <p:cNvPr id="35" name="Text Box 34"/>
          <p:cNvSpPr txBox="1"/>
          <p:nvPr/>
        </p:nvSpPr>
        <p:spPr>
          <a:xfrm>
            <a:off x="9448800" y="6057900"/>
            <a:ext cx="1907540" cy="368300"/>
          </a:xfrm>
          <a:prstGeom prst="rect">
            <a:avLst/>
          </a:prstGeom>
          <a:noFill/>
        </p:spPr>
        <p:txBody>
          <a:bodyPr wrap="none" rtlCol="0">
            <a:spAutoFit/>
          </a:bodyPr>
          <a:p>
            <a:pPr algn="l"/>
            <a:r>
              <a:rPr lang="en-US"/>
              <a:t>Giao diện giỏ hàng</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1"/>
          <a:srcRect/>
          <a:stretch>
            <a:fillRect/>
          </a:stretch>
        </p:blipFill>
        <p:spPr>
          <a:xfrm rot="-8937396">
            <a:off x="8028524" y="5626317"/>
            <a:ext cx="8964268" cy="850658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6060">
            <a:off x="12288731" y="-2016281"/>
            <a:ext cx="8338090" cy="7254138"/>
          </a:xfrm>
          <a:prstGeom prst="rect">
            <a:avLst/>
          </a:prstGeom>
        </p:spPr>
      </p:pic>
      <p:sp>
        <p:nvSpPr>
          <p:cNvPr id="4" name="Text Box 3"/>
          <p:cNvSpPr txBox="1"/>
          <p:nvPr/>
        </p:nvSpPr>
        <p:spPr>
          <a:xfrm>
            <a:off x="609600" y="342900"/>
            <a:ext cx="4211320" cy="829945"/>
          </a:xfrm>
          <a:prstGeom prst="rect">
            <a:avLst/>
          </a:prstGeom>
          <a:noFill/>
        </p:spPr>
        <p:txBody>
          <a:bodyPr wrap="square" rtlCol="0">
            <a:spAutoFit/>
          </a:bodyPr>
          <a:p>
            <a:r>
              <a:rPr lang="vi-VN" altLang="en-US" sz="4800" b="1">
                <a:latin typeface="Times New Roman" panose="02020603050405020304" charset="0"/>
                <a:cs typeface="Times New Roman" panose="02020603050405020304" charset="0"/>
              </a:rPr>
              <a:t>KẾT </a:t>
            </a:r>
            <a:r>
              <a:rPr lang="vi-VN" altLang="en-US" sz="4800" b="1">
                <a:latin typeface="Times New Roman" panose="02020603050405020304" charset="0"/>
                <a:cs typeface="Times New Roman" panose="02020603050405020304" charset="0"/>
              </a:rPr>
              <a:t>QUẢ</a:t>
            </a:r>
            <a:endParaRPr lang="vi-VN" altLang="en-US" sz="4800"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4"/>
          <a:stretch>
            <a:fillRect/>
          </a:stretch>
        </p:blipFill>
        <p:spPr>
          <a:xfrm>
            <a:off x="6934200" y="419100"/>
            <a:ext cx="5957570" cy="2906395"/>
          </a:xfrm>
          <a:prstGeom prst="rect">
            <a:avLst/>
          </a:prstGeom>
        </p:spPr>
      </p:pic>
      <p:pic>
        <p:nvPicPr>
          <p:cNvPr id="8" name="Picture 7"/>
          <p:cNvPicPr>
            <a:picLocks noChangeAspect="1"/>
          </p:cNvPicPr>
          <p:nvPr/>
        </p:nvPicPr>
        <p:blipFill>
          <a:blip r:embed="rId5"/>
          <a:stretch>
            <a:fillRect/>
          </a:stretch>
        </p:blipFill>
        <p:spPr>
          <a:xfrm>
            <a:off x="11204575" y="3750310"/>
            <a:ext cx="6137275" cy="2797810"/>
          </a:xfrm>
          <a:prstGeom prst="rect">
            <a:avLst/>
          </a:prstGeom>
        </p:spPr>
      </p:pic>
      <p:pic>
        <p:nvPicPr>
          <p:cNvPr id="9" name="Picture 8"/>
          <p:cNvPicPr>
            <a:picLocks noChangeAspect="1"/>
          </p:cNvPicPr>
          <p:nvPr/>
        </p:nvPicPr>
        <p:blipFill>
          <a:blip r:embed="rId6"/>
          <a:stretch>
            <a:fillRect/>
          </a:stretch>
        </p:blipFill>
        <p:spPr>
          <a:xfrm>
            <a:off x="2416175" y="3695700"/>
            <a:ext cx="6111240" cy="2798445"/>
          </a:xfrm>
          <a:prstGeom prst="rect">
            <a:avLst/>
          </a:prstGeom>
        </p:spPr>
      </p:pic>
      <p:pic>
        <p:nvPicPr>
          <p:cNvPr id="13" name="Picture 12"/>
          <p:cNvPicPr>
            <a:picLocks noChangeAspect="1"/>
          </p:cNvPicPr>
          <p:nvPr/>
        </p:nvPicPr>
        <p:blipFill>
          <a:blip r:embed="rId7"/>
          <a:stretch>
            <a:fillRect/>
          </a:stretch>
        </p:blipFill>
        <p:spPr>
          <a:xfrm>
            <a:off x="2286000" y="7033260"/>
            <a:ext cx="6371590" cy="3007360"/>
          </a:xfrm>
          <a:prstGeom prst="rect">
            <a:avLst/>
          </a:prstGeom>
        </p:spPr>
      </p:pic>
      <p:pic>
        <p:nvPicPr>
          <p:cNvPr id="14" name="Picture 13"/>
          <p:cNvPicPr>
            <a:picLocks noChangeAspect="1"/>
          </p:cNvPicPr>
          <p:nvPr/>
        </p:nvPicPr>
        <p:blipFill>
          <a:blip r:embed="rId8"/>
          <a:stretch>
            <a:fillRect/>
          </a:stretch>
        </p:blipFill>
        <p:spPr>
          <a:xfrm>
            <a:off x="11204575" y="7048500"/>
            <a:ext cx="6255385" cy="2977515"/>
          </a:xfrm>
          <a:prstGeom prst="rect">
            <a:avLst/>
          </a:prstGeom>
        </p:spPr>
      </p:pic>
      <p:sp>
        <p:nvSpPr>
          <p:cNvPr id="17" name="Text Box 16"/>
          <p:cNvSpPr txBox="1"/>
          <p:nvPr/>
        </p:nvSpPr>
        <p:spPr>
          <a:xfrm>
            <a:off x="11277600" y="6659245"/>
            <a:ext cx="1840865" cy="368300"/>
          </a:xfrm>
          <a:prstGeom prst="rect">
            <a:avLst/>
          </a:prstGeom>
          <a:noFill/>
        </p:spPr>
        <p:txBody>
          <a:bodyPr wrap="none" rtlCol="0">
            <a:spAutoFit/>
          </a:bodyPr>
          <a:p>
            <a:pPr algn="l"/>
            <a:r>
              <a:rPr lang="en-US"/>
              <a:t>Giao diện đăng ký</a:t>
            </a:r>
            <a:endParaRPr lang="en-US"/>
          </a:p>
        </p:txBody>
      </p:sp>
      <p:sp>
        <p:nvSpPr>
          <p:cNvPr id="18" name="Text Box 17"/>
          <p:cNvSpPr txBox="1"/>
          <p:nvPr/>
        </p:nvSpPr>
        <p:spPr>
          <a:xfrm>
            <a:off x="2286000" y="6680200"/>
            <a:ext cx="2102485" cy="368300"/>
          </a:xfrm>
          <a:prstGeom prst="rect">
            <a:avLst/>
          </a:prstGeom>
          <a:noFill/>
        </p:spPr>
        <p:txBody>
          <a:bodyPr wrap="none" rtlCol="0">
            <a:spAutoFit/>
          </a:bodyPr>
          <a:p>
            <a:pPr algn="l"/>
            <a:r>
              <a:rPr lang="en-US"/>
              <a:t>Giao diện đăng nhập</a:t>
            </a:r>
            <a:endParaRPr lang="en-US"/>
          </a:p>
        </p:txBody>
      </p:sp>
      <p:sp>
        <p:nvSpPr>
          <p:cNvPr id="19" name="Text Box 18"/>
          <p:cNvSpPr txBox="1"/>
          <p:nvPr/>
        </p:nvSpPr>
        <p:spPr>
          <a:xfrm>
            <a:off x="2416175" y="3238500"/>
            <a:ext cx="2755900" cy="368300"/>
          </a:xfrm>
          <a:prstGeom prst="rect">
            <a:avLst/>
          </a:prstGeom>
          <a:noFill/>
        </p:spPr>
        <p:txBody>
          <a:bodyPr wrap="none" rtlCol="0">
            <a:spAutoFit/>
          </a:bodyPr>
          <a:p>
            <a:pPr algn="l"/>
            <a:r>
              <a:rPr lang="en-US"/>
              <a:t>Giao diện đơn hàng đã mua</a:t>
            </a:r>
            <a:endParaRPr lang="en-US"/>
          </a:p>
        </p:txBody>
      </p:sp>
      <p:sp>
        <p:nvSpPr>
          <p:cNvPr id="20" name="Text Box 19"/>
          <p:cNvSpPr txBox="1"/>
          <p:nvPr/>
        </p:nvSpPr>
        <p:spPr>
          <a:xfrm>
            <a:off x="11125200" y="3321685"/>
            <a:ext cx="3130550" cy="368300"/>
          </a:xfrm>
          <a:prstGeom prst="rect">
            <a:avLst/>
          </a:prstGeom>
          <a:noFill/>
        </p:spPr>
        <p:txBody>
          <a:bodyPr wrap="none" rtlCol="0">
            <a:spAutoFit/>
          </a:bodyPr>
          <a:p>
            <a:pPr algn="l"/>
            <a:r>
              <a:rPr lang="en-US"/>
              <a:t>Giao diện mua hàng thành công</a:t>
            </a:r>
            <a:endParaRPr lang="en-US"/>
          </a:p>
        </p:txBody>
      </p:sp>
      <p:sp>
        <p:nvSpPr>
          <p:cNvPr id="21" name="Text Box 20"/>
          <p:cNvSpPr txBox="1"/>
          <p:nvPr/>
        </p:nvSpPr>
        <p:spPr>
          <a:xfrm>
            <a:off x="7010400" y="50800"/>
            <a:ext cx="1936750" cy="368300"/>
          </a:xfrm>
          <a:prstGeom prst="rect">
            <a:avLst/>
          </a:prstGeom>
          <a:noFill/>
        </p:spPr>
        <p:txBody>
          <a:bodyPr wrap="none" rtlCol="0">
            <a:spAutoFit/>
          </a:bodyPr>
          <a:p>
            <a:pPr algn="l"/>
            <a:r>
              <a:rPr lang="en-US"/>
              <a:t>Giao diện đặt hàng</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p:pic>
        <p:nvPicPr>
          <p:cNvPr id="5" name="Picture 5"/>
          <p:cNvPicPr>
            <a:picLocks noChangeAspect="1"/>
          </p:cNvPicPr>
          <p:nvPr/>
        </p:nvPicPr>
        <p:blipFill>
          <a:blip r:embed="rId1"/>
          <a:srcRect r="64034" b="46739"/>
          <a:stretch>
            <a:fillRect/>
          </a:stretch>
        </p:blipFill>
        <p:spPr>
          <a:xfrm rot="-5400000" flipH="1">
            <a:off x="965361" y="-1041561"/>
            <a:ext cx="4331879" cy="6415001"/>
          </a:xfrm>
          <a:prstGeom prst="rect">
            <a:avLst/>
          </a:prstGeom>
        </p:spPr>
      </p:pic>
      <p:pic>
        <p:nvPicPr>
          <p:cNvPr id="2" name="Picture 5"/>
          <p:cNvPicPr>
            <a:picLocks noChangeAspect="1"/>
          </p:cNvPicPr>
          <p:nvPr/>
        </p:nvPicPr>
        <p:blipFill>
          <a:blip r:embed="rId1"/>
          <a:srcRect r="64034" b="46739"/>
          <a:stretch>
            <a:fillRect/>
          </a:stretch>
        </p:blipFill>
        <p:spPr>
          <a:xfrm rot="5400000" flipH="1">
            <a:off x="12914791" y="5016339"/>
            <a:ext cx="4331879" cy="6415001"/>
          </a:xfrm>
          <a:prstGeom prst="rect">
            <a:avLst/>
          </a:prstGeom>
        </p:spPr>
      </p:pic>
      <p:sp>
        <p:nvSpPr>
          <p:cNvPr id="3" name="Text Box 2"/>
          <p:cNvSpPr txBox="1"/>
          <p:nvPr/>
        </p:nvSpPr>
        <p:spPr>
          <a:xfrm>
            <a:off x="533400" y="419100"/>
            <a:ext cx="7888605" cy="829945"/>
          </a:xfrm>
          <a:prstGeom prst="rect">
            <a:avLst/>
          </a:prstGeom>
          <a:noFill/>
        </p:spPr>
        <p:txBody>
          <a:bodyPr wrap="square" rtlCol="0" anchor="t">
            <a:spAutoFit/>
          </a:bodyPr>
          <a:p>
            <a:r>
              <a:rPr lang="en-US" sz="4800" b="1">
                <a:latin typeface="Times New Roman" panose="02020603050405020304" charset="0"/>
                <a:cs typeface="Times New Roman" panose="02020603050405020304" charset="0"/>
              </a:rPr>
              <a:t>KẾT LUẬN</a:t>
            </a:r>
            <a:endParaRPr lang="en-US" sz="4800" b="1">
              <a:latin typeface="Times New Roman" panose="02020603050405020304" charset="0"/>
              <a:cs typeface="Times New Roman" panose="02020603050405020304" charset="0"/>
            </a:endParaRPr>
          </a:p>
        </p:txBody>
      </p:sp>
      <p:sp>
        <p:nvSpPr>
          <p:cNvPr id="4" name="Text Box 3"/>
          <p:cNvSpPr txBox="1"/>
          <p:nvPr/>
        </p:nvSpPr>
        <p:spPr>
          <a:xfrm>
            <a:off x="533400" y="1790700"/>
            <a:ext cx="11690350" cy="7416165"/>
          </a:xfrm>
          <a:prstGeom prst="rect">
            <a:avLst/>
          </a:prstGeom>
          <a:noFill/>
        </p:spPr>
        <p:txBody>
          <a:bodyPr wrap="none" rtlCol="0">
            <a:spAutoFit/>
          </a:bodyPr>
          <a:p>
            <a:pPr algn="l"/>
            <a:r>
              <a:rPr lang="en-US" sz="2800" b="1" i="1">
                <a:latin typeface="Times New Roman" panose="02020603050405020304" charset="0"/>
                <a:cs typeface="Times New Roman" panose="02020603050405020304" charset="0"/>
              </a:rPr>
              <a:t>Các chức năng đã làm được</a:t>
            </a:r>
            <a:endParaRPr lang="en-US" sz="2800" b="1" i="1">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Xây dựng thành công ứng dụng Web Quản lý Sách cho cửa hàng bán sách</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Thiết kế giao diện cho chương trình và xây dựng ứng dụng với đầy đủ tính năng:</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Quản lý người dùng và đăng ký</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Trang quản trị</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Thanh toán và xử lý đơn hàng</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Tính năng giỏ hàng</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Xem chi tiết sách</a:t>
            </a:r>
            <a:endParaRPr lang="en-US" sz="2800">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 Quản lý cơ sở dữ liệu</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p:pic>
        <p:nvPicPr>
          <p:cNvPr id="7" name="Picture 7"/>
          <p:cNvPicPr>
            <a:picLocks noChangeAspect="1"/>
          </p:cNvPicPr>
          <p:nvPr/>
        </p:nvPicPr>
        <p:blipFill>
          <a:blip r:embed="rId1"/>
          <a:srcRect/>
          <a:stretch>
            <a:fillRect/>
          </a:stretch>
        </p:blipFill>
        <p:spPr>
          <a:xfrm rot="15780000">
            <a:off x="-2706370" y="-1570355"/>
            <a:ext cx="9371965" cy="9745980"/>
          </a:xfrm>
          <a:prstGeom prst="rect">
            <a:avLst/>
          </a:prstGeom>
        </p:spPr>
      </p:pic>
      <p:sp>
        <p:nvSpPr>
          <p:cNvPr id="2" name="Text Box 1"/>
          <p:cNvSpPr txBox="1"/>
          <p:nvPr/>
        </p:nvSpPr>
        <p:spPr>
          <a:xfrm>
            <a:off x="685800" y="647700"/>
            <a:ext cx="3603625" cy="768350"/>
          </a:xfrm>
          <a:prstGeom prst="rect">
            <a:avLst/>
          </a:prstGeom>
          <a:noFill/>
        </p:spPr>
        <p:txBody>
          <a:bodyPr wrap="square" rtlCol="0">
            <a:spAutoFit/>
          </a:bodyPr>
          <a:p>
            <a:r>
              <a:rPr lang="en-US" sz="4400" b="1">
                <a:latin typeface="Times New Roman" panose="02020603050405020304" charset="0"/>
                <a:cs typeface="Times New Roman" panose="02020603050405020304" charset="0"/>
                <a:sym typeface="+mn-ea"/>
              </a:rPr>
              <a:t>KẾT LUẬN</a:t>
            </a:r>
            <a:endParaRPr lang="en-US" sz="4400" b="1">
              <a:latin typeface="Times New Roman" panose="02020603050405020304" charset="0"/>
              <a:cs typeface="Times New Roman" panose="02020603050405020304" charset="0"/>
              <a:sym typeface="+mn-ea"/>
            </a:endParaRPr>
          </a:p>
        </p:txBody>
      </p:sp>
      <p:sp>
        <p:nvSpPr>
          <p:cNvPr id="3" name="Text Box 2"/>
          <p:cNvSpPr txBox="1"/>
          <p:nvPr/>
        </p:nvSpPr>
        <p:spPr>
          <a:xfrm>
            <a:off x="685800" y="1409700"/>
            <a:ext cx="10413365" cy="3969385"/>
          </a:xfrm>
          <a:prstGeom prst="rect">
            <a:avLst/>
          </a:prstGeom>
          <a:noFill/>
        </p:spPr>
        <p:txBody>
          <a:bodyPr wrap="square" rtlCol="0" anchor="t">
            <a:spAutoFit/>
          </a:bodyPr>
          <a:p>
            <a:r>
              <a:rPr lang="en-US" sz="2800" b="1" i="1">
                <a:latin typeface="Times New Roman" panose="02020603050405020304" charset="0"/>
                <a:cs typeface="Times New Roman" panose="02020603050405020304" charset="0"/>
                <a:sym typeface="+mn-ea"/>
              </a:rPr>
              <a:t>Các chức năng đã làm được</a:t>
            </a:r>
            <a:endParaRPr lang="en-US" sz="2800" b="1" i="1">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Phân tích thiết kế hệ thống, lập được biểu đồ usecase, biểu đồ lớp, biẻu đồ hoạt động cho các chức năng chính trên cơ sở thực tế của hệ thống.</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Khảo sát thực tế hệ thống bán hàng ở một số trang web và tìm hiểu được cách thức, nghiệp vụ trong xây dựng website bán hàng trực tuyến nói chung và nhu cầu cụ thể về “Web Quản lý Sách cho một cửa hàng bán sách”</a:t>
            </a:r>
            <a:endParaRPr lang="en-US" sz="2800">
              <a:latin typeface="Times New Roman" panose="02020603050405020304" charset="0"/>
              <a:cs typeface="Times New Roman" panose="02020603050405020304" charset="0"/>
            </a:endParaRPr>
          </a:p>
        </p:txBody>
      </p:sp>
      <p:sp>
        <p:nvSpPr>
          <p:cNvPr id="4" name="Text Box 3"/>
          <p:cNvSpPr txBox="1"/>
          <p:nvPr/>
        </p:nvSpPr>
        <p:spPr>
          <a:xfrm>
            <a:off x="685800" y="5524500"/>
            <a:ext cx="11962130" cy="4399915"/>
          </a:xfrm>
          <a:prstGeom prst="rect">
            <a:avLst/>
          </a:prstGeom>
          <a:noFill/>
        </p:spPr>
        <p:txBody>
          <a:bodyPr wrap="square" rtlCol="0" anchor="t">
            <a:spAutoFit/>
          </a:bodyPr>
          <a:p>
            <a:r>
              <a:rPr lang="en-US" sz="2800" b="1" i="1">
                <a:latin typeface="Times New Roman" panose="02020603050405020304" charset="0"/>
                <a:cs typeface="Times New Roman" panose="02020603050405020304" charset="0"/>
              </a:rPr>
              <a:t>Hạn chế</a:t>
            </a:r>
            <a:endParaRPr lang="en-US" sz="2800" b="1" i="1">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 Giao diện chưa được thiết kế đẹp và tỉ mỉ</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 Do nhiều yếu tố, nguyên nhân khách quan và chủ quan nên còn nhiều lỗi thiếu sót, một số chức năng chưa được hoàn thiện. Ví dụ: Chức năng tìm kiếm và lọc</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 Độ bảo mật còn hạn chế</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sz="2800">
                <a:latin typeface="Times New Roman" panose="02020603050405020304" charset="0"/>
                <a:cs typeface="Times New Roman" panose="02020603050405020304" charset="0"/>
              </a:rPr>
              <a:t>- Tối ưu hệ thống chưa tốt</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rot="-7408585">
            <a:off x="4527930" y="-546495"/>
            <a:ext cx="9289290" cy="10369815"/>
          </a:xfrm>
          <a:prstGeom prst="rect">
            <a:avLst/>
          </a:prstGeom>
        </p:spPr>
      </p:pic>
      <p:grpSp>
        <p:nvGrpSpPr>
          <p:cNvPr id="3" name="Group 3"/>
          <p:cNvGrpSpPr/>
          <p:nvPr/>
        </p:nvGrpSpPr>
        <p:grpSpPr>
          <a:xfrm rot="0">
            <a:off x="4421807" y="4060287"/>
            <a:ext cx="9444385" cy="2166426"/>
            <a:chOff x="0" y="0"/>
            <a:chExt cx="12592514" cy="2888569"/>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panose="03080902040302020200"/>
                </a:rPr>
                <a:t>Xin cảm ơn!</a:t>
              </a:r>
              <a:endParaRPr lang="en-US" sz="9000">
                <a:solidFill>
                  <a:srgbClr val="000000"/>
                </a:solidFill>
                <a:latin typeface="Baloo" panose="03080902040302020200"/>
              </a:endParaRPr>
            </a:p>
          </p:txBody>
        </p:sp>
        <p:sp>
          <p:nvSpPr>
            <p:cNvPr id="5" name="TextBox 5"/>
            <p:cNvSpPr txBox="1"/>
            <p:nvPr/>
          </p:nvSpPr>
          <p:spPr>
            <a:xfrm>
              <a:off x="0" y="2191127"/>
              <a:ext cx="12592514" cy="663575"/>
            </a:xfrm>
            <a:prstGeom prst="rect">
              <a:avLst/>
            </a:prstGeom>
          </p:spPr>
          <p:txBody>
            <a:bodyPr lIns="0" tIns="0" rIns="0" bIns="0" rtlCol="0" anchor="t">
              <a:spAutoFit/>
            </a:bodyPr>
            <a:lstStyle/>
            <a:p>
              <a:pPr algn="ctr">
                <a:lnSpc>
                  <a:spcPts val="4060"/>
                </a:lnSpc>
              </a:pPr>
              <a:r>
                <a:rPr lang="en-US" sz="3125">
                  <a:solidFill>
                    <a:srgbClr val="000000"/>
                  </a:solidFill>
                  <a:latin typeface="Clear Sans Regular" panose="020B0503030202020304"/>
                </a:rPr>
                <a:t>Các bạn có bất kỳ câu hỏi nào cho chúng tôi không?</a:t>
              </a:r>
              <a:endParaRPr lang="en-US" sz="3125">
                <a:solidFill>
                  <a:srgbClr val="000000"/>
                </a:solidFill>
                <a:latin typeface="Clear Sans Regular" panose="020B0503030202020304"/>
              </a:endParaRPr>
            </a:p>
          </p:txBody>
        </p:sp>
      </p:grpSp>
      <p:pic>
        <p:nvPicPr>
          <p:cNvPr id="6" name="Picture 6"/>
          <p:cNvPicPr>
            <a:picLocks noChangeAspect="1"/>
          </p:cNvPicPr>
          <p:nvPr/>
        </p:nvPicPr>
        <p:blipFill>
          <a:blip r:embed="rId2"/>
          <a:srcRect l="62989" t="67035"/>
          <a:stretch>
            <a:fillRect/>
          </a:stretch>
        </p:blipFill>
        <p:spPr>
          <a:xfrm rot="5400000">
            <a:off x="-235758" y="6141183"/>
            <a:ext cx="4312936" cy="3841377"/>
          </a:xfrm>
          <a:prstGeom prst="rect">
            <a:avLst/>
          </a:prstGeom>
        </p:spPr>
      </p:pic>
      <p:pic>
        <p:nvPicPr>
          <p:cNvPr id="7" name="Picture 7"/>
          <p:cNvPicPr>
            <a:picLocks noChangeAspect="1"/>
          </p:cNvPicPr>
          <p:nvPr/>
        </p:nvPicPr>
        <p:blipFill>
          <a:blip r:embed="rId3"/>
          <a:srcRect/>
          <a:stretch>
            <a:fillRect/>
          </a:stretch>
        </p:blipFill>
        <p:spPr>
          <a:xfrm>
            <a:off x="11640279" y="-4239083"/>
            <a:ext cx="8152651" cy="8478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p:pic>
        <p:nvPicPr>
          <p:cNvPr id="6" name="Picture 6"/>
          <p:cNvPicPr>
            <a:picLocks noChangeAspect="1"/>
          </p:cNvPicPr>
          <p:nvPr/>
        </p:nvPicPr>
        <p:blipFill>
          <a:blip r:embed="rId1"/>
          <a:srcRect l="62989" t="67035"/>
          <a:stretch>
            <a:fillRect/>
          </a:stretch>
        </p:blipFill>
        <p:spPr>
          <a:xfrm rot="5400000">
            <a:off x="-235758" y="6141183"/>
            <a:ext cx="4312936" cy="3841377"/>
          </a:xfrm>
          <a:prstGeom prst="rect">
            <a:avLst/>
          </a:prstGeom>
        </p:spPr>
      </p:pic>
      <p:pic>
        <p:nvPicPr>
          <p:cNvPr id="7" name="Picture 7"/>
          <p:cNvPicPr>
            <a:picLocks noChangeAspect="1"/>
          </p:cNvPicPr>
          <p:nvPr/>
        </p:nvPicPr>
        <p:blipFill>
          <a:blip r:embed="rId2"/>
          <a:srcRect/>
          <a:stretch>
            <a:fillRect/>
          </a:stretch>
        </p:blipFill>
        <p:spPr>
          <a:xfrm>
            <a:off x="12192094" y="-1589228"/>
            <a:ext cx="8152651" cy="8478165"/>
          </a:xfrm>
          <a:prstGeom prst="rect">
            <a:avLst/>
          </a:prstGeom>
        </p:spPr>
      </p:pic>
      <p:sp>
        <p:nvSpPr>
          <p:cNvPr id="4" name="Text Box 3"/>
          <p:cNvSpPr txBox="1"/>
          <p:nvPr/>
        </p:nvSpPr>
        <p:spPr>
          <a:xfrm>
            <a:off x="6324283" y="1257300"/>
            <a:ext cx="3281680" cy="829945"/>
          </a:xfrm>
          <a:prstGeom prst="rect">
            <a:avLst/>
          </a:prstGeom>
          <a:noFill/>
        </p:spPr>
        <p:txBody>
          <a:bodyPr wrap="none" rtlCol="0">
            <a:spAutoFit/>
          </a:bodyPr>
          <a:p>
            <a:pPr algn="ctr"/>
            <a:r>
              <a:rPr lang="vi-VN" altLang="en-US" sz="4800" b="1">
                <a:latin typeface="Times New Roman" panose="02020603050405020304" charset="0"/>
                <a:cs typeface="Times New Roman" panose="02020603050405020304" charset="0"/>
              </a:rPr>
              <a:t>NỘI D</a:t>
            </a:r>
            <a:r>
              <a:rPr lang="vi-VN" altLang="en-US" sz="4800" b="1">
                <a:latin typeface="Times New Roman" panose="02020603050405020304" charset="0"/>
                <a:cs typeface="Times New Roman" panose="02020603050405020304" charset="0"/>
              </a:rPr>
              <a:t>UNG</a:t>
            </a:r>
            <a:endParaRPr lang="vi-VN" altLang="en-US" sz="4800" b="1">
              <a:latin typeface="Times New Roman" panose="02020603050405020304" charset="0"/>
              <a:cs typeface="Times New Roman" panose="02020603050405020304" charset="0"/>
            </a:endParaRPr>
          </a:p>
        </p:txBody>
      </p:sp>
      <p:pic>
        <p:nvPicPr>
          <p:cNvPr id="22" name="Picture 22">
            <a:hlinkClick r:id="rId3"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86289" y="2720431"/>
            <a:ext cx="978006" cy="906879"/>
          </a:xfrm>
          <a:prstGeom prst="rect">
            <a:avLst/>
          </a:prstGeom>
        </p:spPr>
      </p:pic>
      <p:pic>
        <p:nvPicPr>
          <p:cNvPr id="13" name="Picture 22">
            <a:hlinkClick r:id="rId6"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86289" y="4381591"/>
            <a:ext cx="978006" cy="906879"/>
          </a:xfrm>
          <a:prstGeom prst="rect">
            <a:avLst/>
          </a:prstGeom>
        </p:spPr>
      </p:pic>
      <p:pic>
        <p:nvPicPr>
          <p:cNvPr id="14" name="Picture 22">
            <a:hlinkClick r:id="rId7"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86289" y="5981791"/>
            <a:ext cx="978006" cy="906879"/>
          </a:xfrm>
          <a:prstGeom prst="rect">
            <a:avLst/>
          </a:prstGeom>
        </p:spPr>
      </p:pic>
      <p:pic>
        <p:nvPicPr>
          <p:cNvPr id="15" name="Picture 22">
            <a:hlinkClick r:id="rId8"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86289" y="7429591"/>
            <a:ext cx="978006" cy="906879"/>
          </a:xfrm>
          <a:prstGeom prst="rect">
            <a:avLst/>
          </a:prstGeom>
        </p:spPr>
      </p:pic>
      <p:sp>
        <p:nvSpPr>
          <p:cNvPr id="19" name="Text Box 18"/>
          <p:cNvSpPr txBox="1"/>
          <p:nvPr/>
        </p:nvSpPr>
        <p:spPr>
          <a:xfrm>
            <a:off x="5105400" y="2989580"/>
            <a:ext cx="5246370" cy="521970"/>
          </a:xfrm>
          <a:prstGeom prst="rect">
            <a:avLst/>
          </a:prstGeom>
          <a:noFill/>
        </p:spPr>
        <p:txBody>
          <a:bodyPr wrap="square" rtlCol="0">
            <a:spAutoFit/>
          </a:bodyPr>
          <a:p>
            <a:r>
              <a:rPr lang="vi-VN" altLang="en-US" sz="2800" b="1">
                <a:solidFill>
                  <a:srgbClr val="000000"/>
                </a:solidFill>
                <a:latin typeface="Times New Roman" panose="02020603050405020304" charset="0"/>
                <a:cs typeface="Times New Roman" panose="02020603050405020304" charset="0"/>
                <a:sym typeface="+mn-ea"/>
              </a:rPr>
              <a:t>1.PHẦN MỞ </a:t>
            </a:r>
            <a:r>
              <a:rPr lang="vi-VN" altLang="en-US" sz="2800" b="1">
                <a:solidFill>
                  <a:srgbClr val="000000"/>
                </a:solidFill>
                <a:latin typeface="Times New Roman" panose="02020603050405020304" charset="0"/>
                <a:cs typeface="Times New Roman" panose="02020603050405020304" charset="0"/>
                <a:sym typeface="+mn-ea"/>
              </a:rPr>
              <a:t>ĐẦU</a:t>
            </a:r>
            <a:endParaRPr lang="vi-VN" altLang="en-US" sz="2800" b="1">
              <a:solidFill>
                <a:srgbClr val="000000"/>
              </a:solidFill>
              <a:latin typeface="Times New Roman" panose="02020603050405020304" charset="0"/>
              <a:cs typeface="Times New Roman" panose="02020603050405020304" charset="0"/>
              <a:sym typeface="+mn-ea"/>
            </a:endParaRPr>
          </a:p>
        </p:txBody>
      </p:sp>
      <p:sp>
        <p:nvSpPr>
          <p:cNvPr id="21" name="Text Box 20"/>
          <p:cNvSpPr txBox="1"/>
          <p:nvPr/>
        </p:nvSpPr>
        <p:spPr>
          <a:xfrm>
            <a:off x="5029200" y="4533900"/>
            <a:ext cx="4799965" cy="953135"/>
          </a:xfrm>
          <a:prstGeom prst="rect">
            <a:avLst/>
          </a:prstGeom>
          <a:noFill/>
        </p:spPr>
        <p:txBody>
          <a:bodyPr wrap="square" rtlCol="0">
            <a:spAutoFit/>
          </a:bodyPr>
          <a:p>
            <a:pPr algn="l"/>
            <a:r>
              <a:rPr lang="en-US" sz="2800" b="1">
                <a:effectLst/>
                <a:latin typeface="Times New Roman" panose="02020603050405020304" charset="0"/>
                <a:cs typeface="Times New Roman" panose="02020603050405020304" charset="0"/>
                <a:sym typeface="+mn-ea"/>
              </a:rPr>
              <a:t> </a:t>
            </a:r>
            <a:r>
              <a:rPr lang="vi-VN" altLang="en-US" sz="2800" b="1">
                <a:effectLst/>
                <a:latin typeface="Times New Roman" panose="02020603050405020304" charset="0"/>
                <a:cs typeface="Times New Roman" panose="02020603050405020304" charset="0"/>
                <a:sym typeface="+mn-ea"/>
              </a:rPr>
              <a:t>2.</a:t>
            </a:r>
            <a:r>
              <a:rPr lang="en-US" sz="2800" b="1">
                <a:effectLst/>
                <a:latin typeface="Times New Roman" panose="02020603050405020304" charset="0"/>
                <a:cs typeface="Times New Roman" panose="02020603050405020304" charset="0"/>
                <a:sym typeface="+mn-ea"/>
              </a:rPr>
              <a:t>PHÂN </a:t>
            </a:r>
            <a:r>
              <a:rPr lang="en-US" sz="2800" b="1">
                <a:effectLst/>
                <a:latin typeface="Times New Roman" panose="02020603050405020304" charset="0"/>
                <a:cs typeface="Times New Roman" panose="02020603050405020304" charset="0"/>
                <a:sym typeface="+mn-ea"/>
              </a:rPr>
              <a:t>TÍCH</a:t>
            </a:r>
            <a:r>
              <a:rPr lang="en-US" sz="2800" b="1">
                <a:effectLst/>
                <a:latin typeface="Times New Roman" panose="02020603050405020304" charset="0"/>
                <a:cs typeface="Times New Roman" panose="02020603050405020304" charset="0"/>
                <a:sym typeface="+mn-ea"/>
              </a:rPr>
              <a:t>, THIẾT KẾ</a:t>
            </a:r>
            <a:endParaRPr lang="en-US" sz="2800" b="1">
              <a:solidFill>
                <a:schemeClr val="tx1"/>
              </a:solidFill>
              <a:effectLst/>
              <a:latin typeface="Times New Roman" panose="02020603050405020304" charset="0"/>
              <a:cs typeface="Times New Roman" panose="02020603050405020304" charset="0"/>
            </a:endParaRPr>
          </a:p>
          <a:p>
            <a:endParaRPr lang="en-US" sz="2800" b="1">
              <a:effectLst/>
            </a:endParaRPr>
          </a:p>
        </p:txBody>
      </p:sp>
      <p:sp>
        <p:nvSpPr>
          <p:cNvPr id="23" name="Text Box 22"/>
          <p:cNvSpPr txBox="1"/>
          <p:nvPr/>
        </p:nvSpPr>
        <p:spPr>
          <a:xfrm>
            <a:off x="5105400" y="6057900"/>
            <a:ext cx="4200525" cy="953135"/>
          </a:xfrm>
          <a:prstGeom prst="rect">
            <a:avLst/>
          </a:prstGeom>
          <a:noFill/>
        </p:spPr>
        <p:txBody>
          <a:bodyPr wrap="square" rtlCol="0">
            <a:spAutoFit/>
          </a:bodyPr>
          <a:p>
            <a:pPr algn="l"/>
            <a:r>
              <a:rPr lang="vi-VN" altLang="en-US" sz="28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3.</a:t>
            </a:r>
            <a:r>
              <a:rPr lang="en-US" sz="2800" b="1">
                <a:latin typeface="Times New Roman" panose="02020603050405020304" charset="0"/>
                <a:cs typeface="Times New Roman" panose="02020603050405020304" charset="0"/>
                <a:sym typeface="+mn-ea"/>
              </a:rPr>
              <a:t>HIỆN THỰC</a:t>
            </a:r>
            <a:endParaRPr lang="vi-VN" altLang="en-US" sz="28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en-US" sz="2800" b="1"/>
          </a:p>
        </p:txBody>
      </p:sp>
      <p:sp>
        <p:nvSpPr>
          <p:cNvPr id="24" name="Text Box 23"/>
          <p:cNvSpPr txBox="1"/>
          <p:nvPr/>
        </p:nvSpPr>
        <p:spPr>
          <a:xfrm>
            <a:off x="5105400" y="7581900"/>
            <a:ext cx="10942320" cy="953135"/>
          </a:xfrm>
          <a:prstGeom prst="rect">
            <a:avLst/>
          </a:prstGeom>
          <a:noFill/>
        </p:spPr>
        <p:txBody>
          <a:bodyPr wrap="square" rtlCol="0">
            <a:spAutoFit/>
          </a:bodyPr>
          <a:p>
            <a:pPr algn="l"/>
            <a:r>
              <a:rPr lang="vi-VN" altLang="en-US" sz="2800" b="1">
                <a:latin typeface="Times New Roman" panose="02020603050405020304" charset="0"/>
                <a:cs typeface="Times New Roman" panose="02020603050405020304" charset="0"/>
                <a:sym typeface="+mn-ea"/>
              </a:rPr>
              <a:t>4.KẾT QUẢ</a:t>
            </a:r>
            <a:endParaRPr lang="vi-VN" altLang="en-US" sz="2800" b="1">
              <a:latin typeface="Times New Roman" panose="02020603050405020304" charset="0"/>
              <a:cs typeface="Times New Roman" panose="02020603050405020304" charset="0"/>
            </a:endParaRPr>
          </a:p>
          <a:p>
            <a:endParaRPr 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p:pic>
        <p:nvPicPr>
          <p:cNvPr id="4" name="Picture 4"/>
          <p:cNvPicPr>
            <a:picLocks noChangeAspect="1"/>
          </p:cNvPicPr>
          <p:nvPr/>
        </p:nvPicPr>
        <p:blipFill>
          <a:blip r:embed="rId1"/>
          <a:srcRect/>
          <a:stretch>
            <a:fillRect/>
          </a:stretch>
        </p:blipFill>
        <p:spPr>
          <a:xfrm>
            <a:off x="13639502" y="6896026"/>
            <a:ext cx="6229999" cy="6954669"/>
          </a:xfrm>
          <a:prstGeom prst="rect">
            <a:avLst/>
          </a:prstGeom>
        </p:spPr>
      </p:pic>
      <p:pic>
        <p:nvPicPr>
          <p:cNvPr id="13" name="Picture 13"/>
          <p:cNvPicPr>
            <a:picLocks noChangeAspect="1"/>
          </p:cNvPicPr>
          <p:nvPr/>
        </p:nvPicPr>
        <p:blipFill>
          <a:blip r:embed="rId2"/>
          <a:srcRect/>
          <a:stretch>
            <a:fillRect/>
          </a:stretch>
        </p:blipFill>
        <p:spPr>
          <a:xfrm rot="-7094170">
            <a:off x="-1712850" y="4965158"/>
            <a:ext cx="7036829" cy="7237544"/>
          </a:xfrm>
          <a:prstGeom prst="rect">
            <a:avLst/>
          </a:prstGeom>
        </p:spPr>
      </p:pic>
      <p:sp>
        <p:nvSpPr>
          <p:cNvPr id="2" name="Text Box 1"/>
          <p:cNvSpPr txBox="1"/>
          <p:nvPr/>
        </p:nvSpPr>
        <p:spPr>
          <a:xfrm>
            <a:off x="5181600" y="2436495"/>
            <a:ext cx="6423025" cy="1291590"/>
          </a:xfrm>
          <a:prstGeom prst="rect">
            <a:avLst/>
          </a:prstGeom>
          <a:noFill/>
        </p:spPr>
        <p:txBody>
          <a:bodyPr wrap="square" rtlCol="0">
            <a:spAutoFit/>
          </a:bodyPr>
          <a:p>
            <a:pPr algn="just"/>
            <a:r>
              <a:rPr lang="vi-VN" altLang="en-US" sz="6000" b="1">
                <a:solidFill>
                  <a:srgbClr val="000000"/>
                </a:solidFill>
                <a:latin typeface="Times New Roman" panose="02020603050405020304" charset="0"/>
                <a:cs typeface="Times New Roman" panose="02020603050405020304" charset="0"/>
                <a:sym typeface="+mn-ea"/>
              </a:rPr>
              <a:t>1.PHẦN MỞ ĐẦU</a:t>
            </a:r>
            <a:r>
              <a:rPr lang="en-US" b="1">
                <a:solidFill>
                  <a:srgbClr val="000000"/>
                </a:solidFill>
                <a:latin typeface="Times New Roman" panose="02020603050405020304" charset="0"/>
                <a:cs typeface="Times New Roman" panose="02020603050405020304" charset="0"/>
                <a:sym typeface="+mn-ea"/>
              </a:rPr>
              <a:t> </a:t>
            </a:r>
            <a:endParaRPr lang="en-US" b="1">
              <a:solidFill>
                <a:srgbClr val="000000"/>
              </a:solidFill>
              <a:latin typeface="Times New Roman" panose="02020603050405020304" charset="0"/>
              <a:cs typeface="Times New Roman" panose="02020603050405020304" charset="0"/>
            </a:endParaRPr>
          </a:p>
          <a:p>
            <a:pPr algn="just"/>
            <a:endParaRPr lang="en-US"/>
          </a:p>
        </p:txBody>
      </p:sp>
      <p:sp>
        <p:nvSpPr>
          <p:cNvPr id="3" name="Text Box 2"/>
          <p:cNvSpPr txBox="1"/>
          <p:nvPr/>
        </p:nvSpPr>
        <p:spPr>
          <a:xfrm>
            <a:off x="5334000" y="4000500"/>
            <a:ext cx="6201410" cy="1322070"/>
          </a:xfrm>
          <a:prstGeom prst="rect">
            <a:avLst/>
          </a:prstGeom>
          <a:noFill/>
        </p:spPr>
        <p:txBody>
          <a:bodyPr wrap="square" rtlCol="0">
            <a:spAutoFit/>
          </a:bodyPr>
          <a:p>
            <a:r>
              <a:rPr lang="vi-VN" altLang="en-US" sz="4000">
                <a:latin typeface="Times New Roman" panose="02020603050405020304" charset="0"/>
                <a:cs typeface="Times New Roman" panose="02020603050405020304" charset="0"/>
              </a:rPr>
              <a:t>- Giới thiệu bài tó</a:t>
            </a:r>
            <a:r>
              <a:rPr lang="vi-VN" altLang="en-US" sz="4000">
                <a:latin typeface="Times New Roman" panose="02020603050405020304" charset="0"/>
                <a:cs typeface="Times New Roman" panose="02020603050405020304" charset="0"/>
              </a:rPr>
              <a:t>an</a:t>
            </a:r>
            <a:endParaRPr lang="vi-VN" altLang="en-US" sz="4000">
              <a:latin typeface="Times New Roman" panose="02020603050405020304" charset="0"/>
              <a:cs typeface="Times New Roman" panose="02020603050405020304" charset="0"/>
            </a:endParaRPr>
          </a:p>
          <a:p>
            <a:r>
              <a:rPr lang="vi-VN" altLang="en-US" sz="4000">
                <a:latin typeface="Times New Roman" panose="02020603050405020304" charset="0"/>
                <a:cs typeface="Times New Roman" panose="02020603050405020304" charset="0"/>
              </a:rPr>
              <a:t>- Mục tiêu nghiên cứu</a:t>
            </a:r>
            <a:endParaRPr lang="vi-VN" altLang="en-US" sz="4000">
              <a:latin typeface="Times New Roman" panose="02020603050405020304" charset="0"/>
              <a:cs typeface="Times New Roman" panose="02020603050405020304" charset="0"/>
            </a:endParaRPr>
          </a:p>
        </p:txBody>
      </p:sp>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581489" y="2476591"/>
            <a:ext cx="978006" cy="9068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2286000" y="3314700"/>
            <a:ext cx="12356465" cy="4154805"/>
          </a:xfrm>
          <a:prstGeom prst="rect">
            <a:avLst/>
          </a:prstGeom>
        </p:spPr>
        <p:txBody>
          <a:bodyPr wrap="square" lIns="0" tIns="0" rIns="0" bIns="0" rtlCol="0" anchor="t">
            <a:spAutoFit/>
          </a:bodyPr>
          <a:lstStyle/>
          <a:p>
            <a:pPr algn="just">
              <a:lnSpc>
                <a:spcPct val="100000"/>
              </a:lnSpc>
            </a:pPr>
            <a:r>
              <a:rPr lang="vi-VN" altLang="en-US" sz="5400" b="1">
                <a:solidFill>
                  <a:srgbClr val="000000"/>
                </a:solidFill>
                <a:latin typeface="Times New Roman" panose="02020603050405020304" charset="0"/>
                <a:cs typeface="Times New Roman" panose="02020603050405020304" charset="0"/>
              </a:rPr>
              <a:t>1.</a:t>
            </a:r>
            <a:r>
              <a:rPr lang="en-US" sz="5400" b="1">
                <a:solidFill>
                  <a:srgbClr val="000000"/>
                </a:solidFill>
                <a:latin typeface="Times New Roman" panose="02020603050405020304" charset="0"/>
                <a:cs typeface="Times New Roman" panose="02020603050405020304" charset="0"/>
              </a:rPr>
              <a:t>P</a:t>
            </a:r>
            <a:r>
              <a:rPr lang="vi-VN" altLang="en-US" sz="5400" b="1">
                <a:solidFill>
                  <a:srgbClr val="000000"/>
                </a:solidFill>
                <a:latin typeface="Times New Roman" panose="02020603050405020304" charset="0"/>
                <a:cs typeface="Times New Roman" panose="02020603050405020304" charset="0"/>
              </a:rPr>
              <a:t>HẦN MỞ ĐẦU</a:t>
            </a:r>
            <a:r>
              <a:rPr lang="en-US" sz="5400" b="1">
                <a:solidFill>
                  <a:srgbClr val="000000"/>
                </a:solidFill>
                <a:latin typeface="Times New Roman" panose="02020603050405020304" charset="0"/>
                <a:cs typeface="Times New Roman" panose="02020603050405020304" charset="0"/>
              </a:rPr>
              <a:t> </a:t>
            </a:r>
            <a:endParaRPr lang="en-US" sz="5400" b="1">
              <a:solidFill>
                <a:srgbClr val="000000"/>
              </a:solidFill>
              <a:latin typeface="Times New Roman" panose="02020603050405020304" charset="0"/>
              <a:cs typeface="Times New Roman" panose="02020603050405020304" charset="0"/>
            </a:endParaRPr>
          </a:p>
          <a:p>
            <a:pPr algn="just">
              <a:lnSpc>
                <a:spcPct val="100000"/>
              </a:lnSpc>
            </a:pPr>
            <a:r>
              <a:rPr lang="en-US" sz="3600">
                <a:solidFill>
                  <a:srgbClr val="000000"/>
                </a:solidFill>
                <a:latin typeface="Times New Roman" panose="02020603050405020304" charset="0"/>
                <a:cs typeface="Times New Roman" panose="02020603050405020304" charset="0"/>
              </a:rPr>
              <a:t>Trong thời đại công nghệ thông tin ngày càng phát triển, việc sử dụng ứng dụng web để quản lý và vận hành các hoạt động kinh doanh đã trở thành một xu hướng không thể tránh trong nhiều lĩnh vực. Trong lĩnh vực bán sách, việc sở hữu một ứng dụng web quản lý sách hiện đại và tiện ích là một yếu tố quan trọng để nâng cao hiệu suất và hiệu quả của cửa hàng.</a:t>
            </a:r>
            <a:endParaRPr lang="en-US" sz="3600">
              <a:solidFill>
                <a:srgbClr val="000000"/>
              </a:solidFill>
              <a:latin typeface="Times New Roman" panose="02020603050405020304" charset="0"/>
              <a:cs typeface="Times New Roman" panose="02020603050405020304" charset="0"/>
            </a:endParaRPr>
          </a:p>
        </p:txBody>
      </p:sp>
      <p:pic>
        <p:nvPicPr>
          <p:cNvPr id="4" name="Picture 4"/>
          <p:cNvPicPr>
            <a:picLocks noChangeAspect="1"/>
          </p:cNvPicPr>
          <p:nvPr/>
        </p:nvPicPr>
        <p:blipFill>
          <a:blip r:embed="rId1"/>
          <a:srcRect/>
          <a:stretch>
            <a:fillRect/>
          </a:stretch>
        </p:blipFill>
        <p:spPr>
          <a:xfrm>
            <a:off x="13639502" y="6896026"/>
            <a:ext cx="6229999" cy="6954669"/>
          </a:xfrm>
          <a:prstGeom prst="rect">
            <a:avLst/>
          </a:prstGeom>
        </p:spPr>
      </p:pic>
      <p:pic>
        <p:nvPicPr>
          <p:cNvPr id="5" name="Picture 5"/>
          <p:cNvPicPr>
            <a:picLocks noChangeAspect="1"/>
          </p:cNvPicPr>
          <p:nvPr/>
        </p:nvPicPr>
        <p:blipFill>
          <a:blip r:embed="rId2"/>
          <a:srcRect/>
          <a:stretch>
            <a:fillRect/>
          </a:stretch>
        </p:blipFill>
        <p:spPr>
          <a:xfrm>
            <a:off x="-381000" y="-495300"/>
            <a:ext cx="6925457" cy="47006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p:sp>
        <p:nvSpPr>
          <p:cNvPr id="4" name="Title 3"/>
          <p:cNvSpPr>
            <a:spLocks noGrp="1"/>
          </p:cNvSpPr>
          <p:nvPr>
            <p:ph type="ctrTitle"/>
          </p:nvPr>
        </p:nvSpPr>
        <p:spPr>
          <a:xfrm>
            <a:off x="1295400" y="3238500"/>
            <a:ext cx="13632815" cy="4840605"/>
          </a:xfrm>
        </p:spPr>
        <p:txBody>
          <a:bodyPr>
            <a:normAutofit fontScale="90000"/>
          </a:bodyPr>
          <a:p>
            <a:pPr algn="just"/>
            <a:r>
              <a:rPr lang="en-US">
                <a:latin typeface="Times New Roman" panose="02020603050405020304" charset="0"/>
                <a:cs typeface="Times New Roman" panose="02020603050405020304" charset="0"/>
              </a:rPr>
              <a:t>Qua quá trình phân tích, chúng ta xác định các chức năng cần có như quản lý sách, quản lý kho sách, quản lý đơn hàng và tìm kiếm sách. Đồng thời, cũng đã hiểu rõ yêu cầu về giao diện người dùng, tính năng bảo mật và tích hợp các chức năng quản lý người dùng. Các yêu cầu này sẽ là cơ sở để phát triển và xây dựng ứng dụng web quản lý sách đáp ứng tốt nhu cầu của cửa hàng bán sách, giúp quản lý sách, kho sách và đơn hàng một cách hiệu quả và thuận tiện</a:t>
            </a:r>
            <a:endParaRPr lang="en-US">
              <a:latin typeface="Times New Roman" panose="02020603050405020304" charset="0"/>
              <a:cs typeface="Times New Roman" panose="02020603050405020304" charset="0"/>
            </a:endParaRPr>
          </a:p>
        </p:txBody>
      </p:sp>
      <p:sp>
        <p:nvSpPr>
          <p:cNvPr id="5" name="Subtitle 4"/>
          <p:cNvSpPr>
            <a:spLocks noGrp="1"/>
          </p:cNvSpPr>
          <p:nvPr>
            <p:ph type="subTitle" idx="1"/>
          </p:nvPr>
        </p:nvSpPr>
        <p:spPr>
          <a:xfrm>
            <a:off x="2819400" y="1001395"/>
            <a:ext cx="8694420" cy="1196975"/>
          </a:xfrm>
        </p:spPr>
        <p:txBody>
          <a:bodyPr>
            <a:normAutofit lnSpcReduction="20000"/>
          </a:bodyPr>
          <a:p>
            <a:pPr algn="just"/>
            <a:r>
              <a:rPr lang="en-US" sz="6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Mục tiêu nghiên cứu</a:t>
            </a:r>
            <a:endParaRPr lang="en-US" sz="6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6" name="Picture 6"/>
          <p:cNvPicPr>
            <a:picLocks noChangeAspect="1"/>
          </p:cNvPicPr>
          <p:nvPr/>
        </p:nvPicPr>
        <p:blipFill>
          <a:blip r:embed="rId1"/>
          <a:srcRect l="64771" t="21970"/>
          <a:stretch>
            <a:fillRect/>
          </a:stretch>
        </p:blipFill>
        <p:spPr>
          <a:xfrm rot="5400000">
            <a:off x="2310738" y="4280472"/>
            <a:ext cx="3803740" cy="8425216"/>
          </a:xfrm>
          <a:prstGeom prst="rect">
            <a:avLst/>
          </a:prstGeom>
        </p:spPr>
      </p:pic>
      <p:pic>
        <p:nvPicPr>
          <p:cNvPr id="13" name="Picture 13"/>
          <p:cNvPicPr>
            <a:picLocks noChangeAspect="1"/>
          </p:cNvPicPr>
          <p:nvPr/>
        </p:nvPicPr>
        <p:blipFill>
          <a:blip r:embed="rId2"/>
          <a:srcRect/>
          <a:stretch>
            <a:fillRect/>
          </a:stretch>
        </p:blipFill>
        <p:spPr>
          <a:xfrm rot="-7094170">
            <a:off x="12307315" y="-1816642"/>
            <a:ext cx="7036829" cy="7237544"/>
          </a:xfrm>
          <a:prstGeom prst="rect">
            <a:avLst/>
          </a:prstGeom>
        </p:spPr>
      </p:pic>
      <p:sp>
        <p:nvSpPr>
          <p:cNvPr id="2" name="Text Box 1"/>
          <p:cNvSpPr txBox="1"/>
          <p:nvPr/>
        </p:nvSpPr>
        <p:spPr>
          <a:xfrm>
            <a:off x="1447800" y="2364105"/>
            <a:ext cx="5809615" cy="583565"/>
          </a:xfrm>
          <a:prstGeom prst="rect">
            <a:avLst/>
          </a:prstGeom>
          <a:noFill/>
        </p:spPr>
        <p:txBody>
          <a:bodyPr wrap="square" rtlCol="0">
            <a:spAutoFit/>
          </a:bodyPr>
          <a:p>
            <a:r>
              <a:rPr lang="en-US" sz="3200" b="1" i="1">
                <a:latin typeface="Times New Roman" panose="02020603050405020304" charset="0"/>
                <a:cs typeface="Times New Roman" panose="02020603050405020304" charset="0"/>
              </a:rPr>
              <a:t>Phân tích yêu cầu của đề tài</a:t>
            </a:r>
            <a:endParaRPr lang="en-US" sz="3200" b="1" i="1">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p:pic>
        <p:nvPicPr>
          <p:cNvPr id="6" name="Picture 2"/>
          <p:cNvPicPr>
            <a:picLocks noChangeAspect="1"/>
          </p:cNvPicPr>
          <p:nvPr>
            <p:ph sz="half" idx="2"/>
          </p:nvPr>
        </p:nvPicPr>
        <p:blipFill>
          <a:blip r:embed="rId1"/>
          <a:srcRect/>
          <a:stretch>
            <a:fillRect/>
          </a:stretch>
        </p:blipFill>
        <p:spPr>
          <a:xfrm rot="2927178">
            <a:off x="3298825" y="810260"/>
            <a:ext cx="14321790" cy="9186545"/>
          </a:xfrm>
          <a:prstGeom prst="rect">
            <a:avLst/>
          </a:prstGeom>
        </p:spPr>
      </p:pic>
      <p:sp>
        <p:nvSpPr>
          <p:cNvPr id="4" name="Text Box 3"/>
          <p:cNvSpPr txBox="1"/>
          <p:nvPr/>
        </p:nvSpPr>
        <p:spPr>
          <a:xfrm>
            <a:off x="5257800" y="3848100"/>
            <a:ext cx="12096115" cy="2122805"/>
          </a:xfrm>
          <a:prstGeom prst="rect">
            <a:avLst/>
          </a:prstGeom>
          <a:noFill/>
        </p:spPr>
        <p:txBody>
          <a:bodyPr wrap="square" rtlCol="0">
            <a:spAutoFit/>
          </a:bodyPr>
          <a:p>
            <a:pPr algn="l"/>
            <a:r>
              <a:rPr lang="vi-VN" alt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2</a:t>
            </a:r>
            <a:r>
              <a:rPr 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PHÂN TÍCH, THIẾT KẾ</a:t>
            </a:r>
            <a:endParaRPr lang="en-US" sz="44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vi-VN" altLang="en-US" sz="4400" b="1">
                <a:solidFill>
                  <a:srgbClr val="000000"/>
                </a:solidFill>
                <a:latin typeface="Times New Roman" panose="02020603050405020304" charset="0"/>
                <a:cs typeface="Times New Roman" panose="02020603050405020304" charset="0"/>
                <a:sym typeface="+mn-ea"/>
              </a:rPr>
              <a:t>2</a:t>
            </a:r>
            <a:r>
              <a:rPr lang="en-US" sz="4400" b="1">
                <a:solidFill>
                  <a:srgbClr val="000000"/>
                </a:solidFill>
                <a:latin typeface="Times New Roman" panose="02020603050405020304" charset="0"/>
                <a:cs typeface="Times New Roman" panose="02020603050405020304" charset="0"/>
                <a:sym typeface="+mn-ea"/>
              </a:rPr>
              <a:t>.1 Mô tả bài toán</a:t>
            </a:r>
            <a:endParaRPr lang="en-US" sz="4400" b="1">
              <a:solidFill>
                <a:srgbClr val="000000"/>
              </a:solidFill>
              <a:latin typeface="Times New Roman" panose="02020603050405020304" charset="0"/>
              <a:cs typeface="Times New Roman" panose="02020603050405020304" charset="0"/>
            </a:endParaRPr>
          </a:p>
          <a:p>
            <a:endParaRPr lang="en-US" sz="4400"/>
          </a:p>
        </p:txBody>
      </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79989" y="3848191"/>
            <a:ext cx="978006" cy="9068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6" name="Title 25"/>
          <p:cNvSpPr>
            <a:spLocks noGrp="1"/>
          </p:cNvSpPr>
          <p:nvPr>
            <p:ph type="ctrTitle"/>
          </p:nvPr>
        </p:nvSpPr>
        <p:spPr>
          <a:xfrm>
            <a:off x="609600" y="38100"/>
            <a:ext cx="9617075" cy="1470025"/>
          </a:xfrm>
        </p:spPr>
        <p:txBody>
          <a:bodyPr/>
          <a:p>
            <a:pPr algn="l"/>
            <a:r>
              <a:rPr lang="vi-VN" alt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a:t>
            </a:r>
            <a:r>
              <a:rPr 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PHÂN TÍCH, THIẾT KẾ</a:t>
            </a:r>
            <a:endParaRPr lang="en-US"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2" name="Picture 2"/>
          <p:cNvPicPr>
            <a:picLocks noChangeAspect="1"/>
          </p:cNvPicPr>
          <p:nvPr/>
        </p:nvPicPr>
        <p:blipFill>
          <a:blip r:embed="rId1"/>
          <a:srcRect/>
          <a:stretch>
            <a:fillRect/>
          </a:stretch>
        </p:blipFill>
        <p:spPr>
          <a:xfrm rot="2927178">
            <a:off x="3324758" y="-188961"/>
            <a:ext cx="12725595" cy="1420582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73312">
            <a:off x="7788877" y="3006939"/>
            <a:ext cx="11748976" cy="11578082"/>
          </a:xfrm>
          <a:prstGeom prst="rect">
            <a:avLst/>
          </a:prstGeom>
        </p:spPr>
      </p:pic>
      <p:sp>
        <p:nvSpPr>
          <p:cNvPr id="21" name="TextBox 21"/>
          <p:cNvSpPr txBox="1"/>
          <p:nvPr/>
        </p:nvSpPr>
        <p:spPr>
          <a:xfrm>
            <a:off x="762151" y="1790912"/>
            <a:ext cx="10674048" cy="430530"/>
          </a:xfrm>
          <a:prstGeom prst="rect">
            <a:avLst/>
          </a:prstGeom>
        </p:spPr>
        <p:txBody>
          <a:bodyPr wrap="square" lIns="0" tIns="0" rIns="0" bIns="0" rtlCol="0" anchor="t">
            <a:spAutoFit/>
          </a:bodyPr>
          <a:lstStyle/>
          <a:p>
            <a:pPr algn="just">
              <a:lnSpc>
                <a:spcPct val="100000"/>
              </a:lnSpc>
            </a:pPr>
            <a:r>
              <a:rPr lang="vi-VN" altLang="en-US" sz="2800" b="1">
                <a:solidFill>
                  <a:srgbClr val="000000"/>
                </a:solidFill>
                <a:latin typeface="Times New Roman" panose="02020603050405020304" charset="0"/>
                <a:cs typeface="Times New Roman" panose="02020603050405020304" charset="0"/>
              </a:rPr>
              <a:t>2</a:t>
            </a:r>
            <a:r>
              <a:rPr lang="en-US" sz="2800" b="1">
                <a:solidFill>
                  <a:srgbClr val="000000"/>
                </a:solidFill>
                <a:latin typeface="Times New Roman" panose="02020603050405020304" charset="0"/>
                <a:cs typeface="Times New Roman" panose="02020603050405020304" charset="0"/>
              </a:rPr>
              <a:t>.1 Mô tả bài toán</a:t>
            </a:r>
            <a:endParaRPr lang="en-US" sz="2800" b="1">
              <a:solidFill>
                <a:srgbClr val="000000"/>
              </a:solidFill>
              <a:latin typeface="Times New Roman" panose="02020603050405020304" charset="0"/>
              <a:cs typeface="Times New Roman" panose="02020603050405020304" charset="0"/>
            </a:endParaRPr>
          </a:p>
        </p:txBody>
      </p:sp>
      <p:graphicFrame>
        <p:nvGraphicFramePr>
          <p:cNvPr id="4" name="Diagram 3"/>
          <p:cNvGraphicFramePr/>
          <p:nvPr/>
        </p:nvGraphicFramePr>
        <p:xfrm>
          <a:off x="533400" y="1104900"/>
          <a:ext cx="16967200" cy="107372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p:pic>
        <p:nvPicPr>
          <p:cNvPr id="4" name="Picture 3"/>
          <p:cNvPicPr>
            <a:picLocks noChangeAspect="1"/>
          </p:cNvPicPr>
          <p:nvPr>
            <p:ph sz="half" idx="1"/>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873312">
            <a:off x="-146050" y="4293235"/>
            <a:ext cx="13121005" cy="3985260"/>
          </a:xfrm>
          <a:prstGeom prst="rect">
            <a:avLst/>
          </a:prstGeom>
        </p:spPr>
      </p:pic>
      <p:pic>
        <p:nvPicPr>
          <p:cNvPr id="6" name="Picture 2"/>
          <p:cNvPicPr>
            <a:picLocks noChangeAspect="1"/>
          </p:cNvPicPr>
          <p:nvPr>
            <p:ph sz="half" idx="2"/>
          </p:nvPr>
        </p:nvPicPr>
        <p:blipFill>
          <a:blip r:embed="rId3"/>
          <a:srcRect/>
          <a:stretch>
            <a:fillRect/>
          </a:stretch>
        </p:blipFill>
        <p:spPr>
          <a:xfrm rot="2927178">
            <a:off x="4594225" y="1572260"/>
            <a:ext cx="14321790" cy="9186545"/>
          </a:xfrm>
          <a:prstGeom prst="rect">
            <a:avLst/>
          </a:prstGeom>
        </p:spPr>
      </p:pic>
      <p:sp>
        <p:nvSpPr>
          <p:cNvPr id="8" name="Text Box 7"/>
          <p:cNvSpPr txBox="1"/>
          <p:nvPr/>
        </p:nvSpPr>
        <p:spPr>
          <a:xfrm>
            <a:off x="762000" y="723900"/>
            <a:ext cx="9738360" cy="768350"/>
          </a:xfrm>
          <a:prstGeom prst="rect">
            <a:avLst/>
          </a:prstGeom>
          <a:noFill/>
        </p:spPr>
        <p:txBody>
          <a:bodyPr wrap="square" rtlCol="0">
            <a:spAutoFit/>
          </a:bodyPr>
          <a:p>
            <a:pPr algn="l"/>
            <a:r>
              <a:rPr lang="vi-VN" alt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3:</a:t>
            </a:r>
            <a:r>
              <a:rPr lang="en-US" sz="4400" b="1">
                <a:latin typeface="Times New Roman" panose="02020603050405020304" charset="0"/>
                <a:cs typeface="Times New Roman" panose="02020603050405020304" charset="0"/>
                <a:sym typeface="+mn-ea"/>
              </a:rPr>
              <a:t>HIỆN THỰC</a:t>
            </a:r>
            <a:endParaRPr lang="vi-VN" altLang="en-US" sz="4400" b="1">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9" name="Text Box 8"/>
          <p:cNvSpPr txBox="1"/>
          <p:nvPr/>
        </p:nvSpPr>
        <p:spPr>
          <a:xfrm>
            <a:off x="838200" y="1667510"/>
            <a:ext cx="7932420" cy="645160"/>
          </a:xfrm>
          <a:prstGeom prst="rect">
            <a:avLst/>
          </a:prstGeom>
          <a:noFill/>
        </p:spPr>
        <p:txBody>
          <a:bodyPr wrap="square" rtlCol="0">
            <a:spAutoFit/>
          </a:bodyPr>
          <a:p>
            <a:r>
              <a:rPr lang="vi-VN" altLang="en-US" sz="3600" b="1">
                <a:latin typeface="Times New Roman" panose="02020603050405020304" charset="0"/>
                <a:cs typeface="Times New Roman" panose="02020603050405020304" charset="0"/>
              </a:rPr>
              <a:t>3.1</a:t>
            </a:r>
            <a:r>
              <a:rPr lang="en-US" sz="3600" b="1">
                <a:latin typeface="Times New Roman" panose="02020603050405020304" charset="0"/>
                <a:cs typeface="Times New Roman" panose="02020603050405020304" charset="0"/>
              </a:rPr>
              <a:t>Công nghệ, thư viện sử dụng</a:t>
            </a:r>
            <a:endParaRPr lang="en-US" sz="3600" b="1">
              <a:latin typeface="Times New Roman" panose="02020603050405020304" charset="0"/>
              <a:cs typeface="Times New Roman" panose="02020603050405020304" charset="0"/>
            </a:endParaRPr>
          </a:p>
        </p:txBody>
      </p:sp>
      <p:sp>
        <p:nvSpPr>
          <p:cNvPr id="3" name="Text Box 2"/>
          <p:cNvSpPr txBox="1"/>
          <p:nvPr/>
        </p:nvSpPr>
        <p:spPr>
          <a:xfrm>
            <a:off x="914400" y="2476500"/>
            <a:ext cx="2760980" cy="645160"/>
          </a:xfrm>
          <a:prstGeom prst="rect">
            <a:avLst/>
          </a:prstGeom>
          <a:noFill/>
        </p:spPr>
        <p:txBody>
          <a:bodyPr wrap="none" rtlCol="0">
            <a:spAutoFit/>
          </a:bodyPr>
          <a:p>
            <a:pPr algn="l"/>
            <a:r>
              <a:rPr lang="en-US" sz="3600" b="1">
                <a:latin typeface="Times New Roman" panose="02020603050405020304" charset="0"/>
                <a:cs typeface="Times New Roman" panose="02020603050405020304" charset="0"/>
              </a:rPr>
              <a:t>2.1.1 Dijango</a:t>
            </a:r>
            <a:endParaRPr lang="en-US" sz="3600" b="1">
              <a:latin typeface="Times New Roman" panose="02020603050405020304" charset="0"/>
              <a:cs typeface="Times New Roman" panose="02020603050405020304" charset="0"/>
            </a:endParaRPr>
          </a:p>
        </p:txBody>
      </p:sp>
      <p:sp>
        <p:nvSpPr>
          <p:cNvPr id="5" name="Text Box 4"/>
          <p:cNvSpPr txBox="1"/>
          <p:nvPr/>
        </p:nvSpPr>
        <p:spPr>
          <a:xfrm>
            <a:off x="2362835" y="4152900"/>
            <a:ext cx="14268450" cy="2306955"/>
          </a:xfrm>
          <a:prstGeom prst="rect">
            <a:avLst/>
          </a:prstGeom>
          <a:noFill/>
        </p:spPr>
        <p:txBody>
          <a:bodyPr wrap="square" rtlCol="0">
            <a:spAutoFit/>
          </a:bodyPr>
          <a:p>
            <a:pPr algn="just"/>
            <a:r>
              <a:rPr lang="en-US" sz="3600">
                <a:latin typeface="Times New Roman" panose="02020603050405020304" charset="0"/>
                <a:cs typeface="Times New Roman" panose="02020603050405020304" charset="0"/>
              </a:rPr>
              <a:t>Django là một Web Framework bậc cao miễn phí, sử dụng mã nguồn mở được lập trình bằng Ngôn ngữ Python. Django cho phép người dùng kiểm soát chặt chẽ quá trình</a:t>
            </a:r>
            <a:r>
              <a:rPr lang="vi-VN" altLang="en-US" sz="3600">
                <a:latin typeface="Times New Roman" panose="02020603050405020304" charset="0"/>
                <a:cs typeface="Times New Roman" panose="02020603050405020304" charset="0"/>
              </a:rPr>
              <a:t> phát triển website thông qua một nền tảng duy nhất, có khả năng xử lý các thao tác phức tạp khi lập trình web.</a:t>
            </a:r>
            <a:endParaRPr lang="vi-VN" altLang="en-US" sz="36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1"/>
          <a:srcRect l="62989" t="67035"/>
          <a:stretch>
            <a:fillRect/>
          </a:stretch>
        </p:blipFill>
        <p:spPr>
          <a:xfrm>
            <a:off x="14935384" y="7197948"/>
            <a:ext cx="3468258" cy="3089052"/>
          </a:xfrm>
          <a:prstGeom prst="rect">
            <a:avLst/>
          </a:prstGeom>
        </p:spPr>
      </p:pic>
      <p:pic>
        <p:nvPicPr>
          <p:cNvPr id="5" name="Picture 5"/>
          <p:cNvPicPr>
            <a:picLocks noChangeAspect="1"/>
          </p:cNvPicPr>
          <p:nvPr/>
        </p:nvPicPr>
        <p:blipFill>
          <a:blip r:embed="rId2"/>
          <a:srcRect r="64034" b="46739"/>
          <a:stretch>
            <a:fillRect/>
          </a:stretch>
        </p:blipFill>
        <p:spPr>
          <a:xfrm rot="-5400000" flipH="1">
            <a:off x="1041561" y="-1041561"/>
            <a:ext cx="4331879" cy="6415001"/>
          </a:xfrm>
          <a:prstGeom prst="rect">
            <a:avLst/>
          </a:prstGeom>
        </p:spPr>
      </p:pic>
      <p:sp>
        <p:nvSpPr>
          <p:cNvPr id="8" name="TextBox 8"/>
          <p:cNvSpPr txBox="1"/>
          <p:nvPr/>
        </p:nvSpPr>
        <p:spPr>
          <a:xfrm>
            <a:off x="2743200" y="1247140"/>
            <a:ext cx="13174980" cy="1384935"/>
          </a:xfrm>
          <a:prstGeom prst="rect">
            <a:avLst/>
          </a:prstGeom>
        </p:spPr>
        <p:txBody>
          <a:bodyPr wrap="square" lIns="0" tIns="0" rIns="0" bIns="0" rtlCol="0" anchor="t">
            <a:spAutoFit/>
          </a:bodyPr>
          <a:lstStyle/>
          <a:p>
            <a:pPr>
              <a:lnSpc>
                <a:spcPts val="10800"/>
              </a:lnSpc>
            </a:pPr>
            <a:r>
              <a:rPr lang="vi-VN" altLang="en-US" sz="4400" b="1">
                <a:solidFill>
                  <a:srgbClr val="000000"/>
                </a:solidFill>
                <a:latin typeface="Times New Roman" panose="02020603050405020304" charset="0"/>
                <a:cs typeface="Times New Roman" panose="02020603050405020304" charset="0"/>
              </a:rPr>
              <a:t>3</a:t>
            </a:r>
            <a:r>
              <a:rPr lang="en-US" sz="4400" b="1">
                <a:solidFill>
                  <a:srgbClr val="000000"/>
                </a:solidFill>
                <a:latin typeface="Times New Roman" panose="02020603050405020304" charset="0"/>
                <a:cs typeface="Times New Roman" panose="02020603050405020304" charset="0"/>
              </a:rPr>
              <a:t>.2 Các thư viện sử dụng </a:t>
            </a:r>
            <a:endParaRPr lang="en-US" sz="4400" b="1">
              <a:solidFill>
                <a:srgbClr val="000000"/>
              </a:solidFill>
              <a:latin typeface="Times New Roman" panose="02020603050405020304" charset="0"/>
              <a:cs typeface="Times New Roman" panose="02020603050405020304" charset="0"/>
            </a:endParaRPr>
          </a:p>
        </p:txBody>
      </p:sp>
      <p:sp>
        <p:nvSpPr>
          <p:cNvPr id="2" name="Text Box 1"/>
          <p:cNvSpPr txBox="1"/>
          <p:nvPr/>
        </p:nvSpPr>
        <p:spPr>
          <a:xfrm>
            <a:off x="2667000" y="3009900"/>
            <a:ext cx="12007850" cy="2676525"/>
          </a:xfrm>
          <a:prstGeom prst="rect">
            <a:avLst/>
          </a:prstGeom>
          <a:noFill/>
        </p:spPr>
        <p:txBody>
          <a:bodyPr wrap="square" rtlCol="0">
            <a:spAutoFit/>
          </a:bodyPr>
          <a:p>
            <a:pPr algn="l"/>
            <a:r>
              <a:rPr lang="en-US" sz="2800" b="1" i="1">
                <a:latin typeface="Times New Roman" panose="02020603050405020304" charset="0"/>
                <a:cs typeface="Times New Roman" panose="02020603050405020304" charset="0"/>
              </a:rPr>
              <a:t>CORS</a:t>
            </a:r>
            <a:endParaRPr lang="en-US" sz="2800" b="1" i="1">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CORS (Cross Origin Resource Sharing) là một tính năng mới được tích hợp trong HTML5, thêm vào các HTTP headers chỉ dẫn cho trình duyệt web về sử dụng và quản lý nội dung cross-domain, cho phép lấy dữ liệu từ một trang khác thông qua XMLHttpRequest.</a:t>
            </a:r>
            <a:endParaRPr lang="en-US" sz="2800">
              <a:latin typeface="Times New Roman" panose="02020603050405020304" charset="0"/>
              <a:cs typeface="Times New Roman" panose="02020603050405020304" charset="0"/>
            </a:endParaRPr>
          </a:p>
        </p:txBody>
      </p:sp>
      <p:sp>
        <p:nvSpPr>
          <p:cNvPr id="3" name="Text Box 2"/>
          <p:cNvSpPr txBox="1"/>
          <p:nvPr/>
        </p:nvSpPr>
        <p:spPr>
          <a:xfrm>
            <a:off x="2743200" y="6286500"/>
            <a:ext cx="11880215" cy="2676525"/>
          </a:xfrm>
          <a:prstGeom prst="rect">
            <a:avLst/>
          </a:prstGeom>
          <a:noFill/>
        </p:spPr>
        <p:txBody>
          <a:bodyPr wrap="square" rtlCol="0">
            <a:spAutoFit/>
          </a:bodyPr>
          <a:p>
            <a:pPr algn="l"/>
            <a:r>
              <a:rPr lang="en-US" sz="2800" b="1" i="1">
                <a:latin typeface="Times New Roman" panose="02020603050405020304" charset="0"/>
                <a:cs typeface="Times New Roman" panose="02020603050405020304" charset="0"/>
              </a:rPr>
              <a:t>Django Crispy Forms</a:t>
            </a:r>
            <a:endParaRPr lang="en-US" sz="2800" b="1" i="1">
              <a:latin typeface="Times New Roman" panose="02020603050405020304" charset="0"/>
              <a:cs typeface="Times New Roman" panose="02020603050405020304" charset="0"/>
            </a:endParaRPr>
          </a:p>
          <a:p>
            <a:pPr algn="l"/>
            <a:endParaRPr lang="en-US" sz="2800">
              <a:latin typeface="Times New Roman" panose="02020603050405020304" charset="0"/>
              <a:cs typeface="Times New Roman" panose="02020603050405020304" charset="0"/>
            </a:endParaRPr>
          </a:p>
          <a:p>
            <a:pPr algn="l"/>
            <a:r>
              <a:rPr lang="en-US" sz="2800">
                <a:latin typeface="Times New Roman" panose="02020603050405020304" charset="0"/>
                <a:cs typeface="Times New Roman" panose="02020603050405020304" charset="0"/>
              </a:rPr>
              <a:t>django-crispy-forms là một thư viện Django được sử dụng để tạo và hiển thị các biểu mẫu web một cách dễ dàng và linh hoạt. Nó cung cấp một cách tiếp cận đơn giản để định dạng biểu mẫu Django bằng cách sử dụng các template pack và classes CSS.</a:t>
            </a:r>
            <a:endParaRPr lang="en-US" sz="2800">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rcRect r="64034" b="46739"/>
          <a:stretch>
            <a:fillRect/>
          </a:stretch>
        </p:blipFill>
        <p:spPr>
          <a:xfrm rot="-5400000" flipH="1">
            <a:off x="1168561" y="-914561"/>
            <a:ext cx="4331879" cy="64150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3401</Words>
  <Application>WPS Presentation</Application>
  <PresentationFormat>On-screen Show (4:3)</PresentationFormat>
  <Paragraphs>131</Paragraphs>
  <Slides>14</Slides>
  <Notes>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14</vt:i4>
      </vt:variant>
    </vt:vector>
  </HeadingPairs>
  <TitlesOfParts>
    <vt:vector size="52" baseType="lpstr">
      <vt:lpstr>Arial</vt:lpstr>
      <vt:lpstr>SimSun</vt:lpstr>
      <vt:lpstr>Wingdings</vt:lpstr>
      <vt:lpstr>Baloo</vt:lpstr>
      <vt:lpstr>Clear Sans Regular</vt:lpstr>
      <vt:lpstr>Times New Roman</vt:lpstr>
      <vt:lpstr>Microsoft YaHei</vt:lpstr>
      <vt:lpstr>Arial Unicode MS</vt:lpstr>
      <vt:lpstr>Calibri</vt:lpstr>
      <vt:lpstr>Nirmala UI Semilight</vt:lpstr>
      <vt:lpstr>Consolas</vt:lpstr>
      <vt:lpstr>Courier New</vt:lpstr>
      <vt:lpstr>Lucida Console</vt:lpstr>
      <vt:lpstr>Microsoft YaHei Light</vt:lpstr>
      <vt:lpstr>MingLiU-ExtB</vt:lpstr>
      <vt:lpstr>MingLiU_HKSCS-ExtB</vt:lpstr>
      <vt:lpstr>MV Boli</vt:lpstr>
      <vt:lpstr>Nirmala UI</vt:lpstr>
      <vt:lpstr>PMingLiU-ExtB</vt:lpstr>
      <vt:lpstr>Palatino Linotype</vt:lpstr>
      <vt:lpstr>Segoe Script</vt:lpstr>
      <vt:lpstr>Segoe UI Semilight</vt:lpstr>
      <vt:lpstr>Sitka Heading</vt:lpstr>
      <vt:lpstr>Yu Gothic</vt:lpstr>
      <vt:lpstr>Sitka Subheading</vt:lpstr>
      <vt:lpstr>Trebuchet MS</vt:lpstr>
      <vt:lpstr>Yu Gothic UI Light</vt:lpstr>
      <vt:lpstr>Sitka Small</vt:lpstr>
      <vt:lpstr>Leelawadee UI</vt:lpstr>
      <vt:lpstr>HoloLens MDL2 Assets</vt:lpstr>
      <vt:lpstr>Corbel</vt:lpstr>
      <vt:lpstr>Bahnschrift Light SemiCondensed</vt:lpstr>
      <vt:lpstr>Cambria</vt:lpstr>
      <vt:lpstr>Segoe UI Symbol</vt:lpstr>
      <vt:lpstr>Yu Gothic Medium</vt:lpstr>
      <vt:lpstr>Bahnschrift Light Condensed</vt:lpstr>
      <vt:lpstr>Bahnschrift SemiBold SemiCondensed</vt:lpstr>
      <vt:lpstr>Office Theme</vt:lpstr>
      <vt:lpstr>PowerPoint 演示文稿</vt:lpstr>
      <vt:lpstr>PowerPoint 演示文稿</vt:lpstr>
      <vt:lpstr>PowerPoint 演示文稿</vt:lpstr>
      <vt:lpstr>PowerPoint 演示文稿</vt:lpstr>
      <vt:lpstr>Dự đoán các khía cạnh có trong một đoạn mã nhất định và điểm số tình cảm của đoạn mã đó.  Áp dụng Deep Learning để xây dựng mô hình phân loại cảm xúc dựa trên các khía cạnh (aspects) đã xác định.</vt:lpstr>
      <vt:lpstr>PowerPoint 演示文稿</vt:lpstr>
      <vt:lpstr>TỔNG QUAN TÀI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dc:creator/>
  <cp:lastModifiedBy>Phạm Tấn LanAnh</cp:lastModifiedBy>
  <cp:revision>6</cp:revision>
  <dcterms:created xsi:type="dcterms:W3CDTF">2006-08-16T00:00:00Z</dcterms:created>
  <dcterms:modified xsi:type="dcterms:W3CDTF">2023-05-29T20:18:26Z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499E45A2AACC4962BD8057AAEE43FA30</vt:lpwstr>
  </property>
  <property fmtid="{D5CDD505-2E9C-101B-9397-08002B2CF9AE}" pid="3" name="KSOProductBuildVer">
    <vt:lpwstr>1033-11.2.0.11219</vt:lpwstr>
  </property>
</Properties>
</file>